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64" r:id="rId2"/>
    <p:sldId id="256" r:id="rId3"/>
    <p:sldId id="257" r:id="rId4"/>
    <p:sldId id="258" r:id="rId5"/>
    <p:sldId id="259" r:id="rId6"/>
    <p:sldId id="260" r:id="rId7"/>
    <p:sldId id="261" r:id="rId8"/>
    <p:sldId id="262" r:id="rId9"/>
    <p:sldId id="263" r:id="rId10"/>
    <p:sldId id="265" r:id="rId11"/>
  </p:sldIdLst>
  <p:sldSz cx="18288000" cy="10287000"/>
  <p:notesSz cx="6858000" cy="9144000"/>
  <p:embeddedFontLst>
    <p:embeddedFont>
      <p:font typeface="Merriweather" panose="00000500000000000000" pitchFamily="2"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06-Oct-24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06-Oct-24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06-Oct-24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06-Oct-24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06-Oct-24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06-Oct-24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06-Oct-24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06-Oct-24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06-Oct-24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06-Oct-24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06-Oct-24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06-Oct-24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A8AFCC"/>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80E26"/>
            </a:solidFill>
          </p:spPr>
        </p:sp>
      </p:grpSp>
      <p:sp>
        <p:nvSpPr>
          <p:cNvPr id="6" name="TextBox 6"/>
          <p:cNvSpPr txBox="1"/>
          <p:nvPr/>
        </p:nvSpPr>
        <p:spPr>
          <a:xfrm>
            <a:off x="783962" y="1998731"/>
            <a:ext cx="15355196" cy="5949148"/>
          </a:xfrm>
          <a:prstGeom prst="rect">
            <a:avLst/>
          </a:prstGeom>
        </p:spPr>
        <p:txBody>
          <a:bodyPr lIns="0" tIns="0" rIns="0" bIns="0" rtlCol="0" anchor="t">
            <a:spAutoFit/>
          </a:bodyPr>
          <a:lstStyle/>
          <a:p>
            <a:pPr algn="l">
              <a:lnSpc>
                <a:spcPts val="10799"/>
              </a:lnSpc>
            </a:pPr>
            <a:r>
              <a:rPr lang="en-US" sz="4499" dirty="0">
                <a:solidFill>
                  <a:srgbClr val="FFFFFF"/>
                </a:solidFill>
                <a:latin typeface="Arial"/>
                <a:ea typeface="Arial"/>
                <a:cs typeface="Arial"/>
                <a:sym typeface="Arial"/>
              </a:rPr>
              <a:t>NAME: PRIYANSH SANDIPKUMAR BHAVSAR</a:t>
            </a:r>
          </a:p>
          <a:p>
            <a:pPr algn="l">
              <a:lnSpc>
                <a:spcPts val="10799"/>
              </a:lnSpc>
            </a:pPr>
            <a:r>
              <a:rPr lang="en-US" sz="4499" dirty="0">
                <a:solidFill>
                  <a:srgbClr val="FFFFFF"/>
                </a:solidFill>
                <a:latin typeface="Arial"/>
                <a:ea typeface="Arial"/>
                <a:cs typeface="Arial"/>
                <a:sym typeface="Arial"/>
              </a:rPr>
              <a:t>ENROLL NO: 22002171220002</a:t>
            </a:r>
          </a:p>
          <a:p>
            <a:pPr algn="l">
              <a:lnSpc>
                <a:spcPts val="10799"/>
              </a:lnSpc>
            </a:pPr>
            <a:r>
              <a:rPr lang="en-US" sz="4499" dirty="0">
                <a:solidFill>
                  <a:srgbClr val="FFFFFF"/>
                </a:solidFill>
                <a:latin typeface="Arial"/>
                <a:ea typeface="Arial"/>
                <a:cs typeface="Arial"/>
                <a:sym typeface="Arial"/>
              </a:rPr>
              <a:t>BRANCH: CSE</a:t>
            </a:r>
          </a:p>
          <a:p>
            <a:pPr algn="l">
              <a:lnSpc>
                <a:spcPts val="10799"/>
              </a:lnSpc>
            </a:pPr>
            <a:r>
              <a:rPr lang="en-US" sz="4499" dirty="0">
                <a:solidFill>
                  <a:srgbClr val="FFFFFF"/>
                </a:solidFill>
                <a:latin typeface="Arial"/>
                <a:ea typeface="Arial"/>
                <a:cs typeface="Arial"/>
                <a:sym typeface="Arial"/>
              </a:rPr>
              <a:t>ROLL NO: 385</a:t>
            </a:r>
          </a:p>
        </p:txBody>
      </p:sp>
      <p:sp>
        <p:nvSpPr>
          <p:cNvPr id="8" name="Freeform 8"/>
          <p:cNvSpPr/>
          <p:nvPr/>
        </p:nvSpPr>
        <p:spPr>
          <a:xfrm>
            <a:off x="77236" y="120409"/>
            <a:ext cx="1415386" cy="1481936"/>
          </a:xfrm>
          <a:custGeom>
            <a:avLst/>
            <a:gdLst/>
            <a:ahLst/>
            <a:cxnLst/>
            <a:rect l="l" t="t" r="r" b="b"/>
            <a:pathLst>
              <a:path w="1415386" h="1481936">
                <a:moveTo>
                  <a:pt x="0" y="0"/>
                </a:moveTo>
                <a:lnTo>
                  <a:pt x="1415386" y="0"/>
                </a:lnTo>
                <a:lnTo>
                  <a:pt x="1415386" y="1481936"/>
                </a:lnTo>
                <a:lnTo>
                  <a:pt x="0" y="1481936"/>
                </a:lnTo>
                <a:lnTo>
                  <a:pt x="0" y="0"/>
                </a:lnTo>
                <a:close/>
              </a:path>
            </a:pathLst>
          </a:custGeom>
          <a:blipFill>
            <a:blip r:embed="rId2"/>
            <a:stretch>
              <a:fillRect/>
            </a:stretch>
          </a:blipFill>
        </p:spPr>
      </p:sp>
      <p:pic>
        <p:nvPicPr>
          <p:cNvPr id="10" name="Picture 9">
            <a:extLst>
              <a:ext uri="{FF2B5EF4-FFF2-40B4-BE49-F238E27FC236}">
                <a16:creationId xmlns:a16="http://schemas.microsoft.com/office/drawing/2014/main" id="{D79B2B3A-FBB9-E038-B8C3-AD5A0E3DB01A}"/>
              </a:ext>
            </a:extLst>
          </p:cNvPr>
          <p:cNvPicPr>
            <a:picLocks noChangeAspect="1"/>
          </p:cNvPicPr>
          <p:nvPr/>
        </p:nvPicPr>
        <p:blipFill rotWithShape="1">
          <a:blip r:embed="rId3">
            <a:extLst>
              <a:ext uri="{28A0092B-C50C-407E-A947-70E740481C1C}">
                <a14:useLocalDpi xmlns:a14="http://schemas.microsoft.com/office/drawing/2010/main" val="0"/>
              </a:ext>
            </a:extLst>
          </a:blip>
          <a:srcRect l="25791" t="16832" b="13861"/>
          <a:stretch/>
        </p:blipFill>
        <p:spPr>
          <a:xfrm>
            <a:off x="14127626" y="412832"/>
            <a:ext cx="3827644" cy="7331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A8AFCC"/>
            </a:solidFill>
          </p:spPr>
        </p:sp>
      </p:grpSp>
      <p:grpSp>
        <p:nvGrpSpPr>
          <p:cNvPr id="4" name="Group 4"/>
          <p:cNvGrpSpPr/>
          <p:nvPr/>
        </p:nvGrpSpPr>
        <p:grpSpPr>
          <a:xfrm>
            <a:off x="-304800" y="-190500"/>
            <a:ext cx="18897600" cy="107442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80E26"/>
            </a:solidFill>
          </p:spPr>
        </p:sp>
      </p:grpSp>
      <p:sp>
        <p:nvSpPr>
          <p:cNvPr id="6" name="TextBox 6"/>
          <p:cNvSpPr txBox="1"/>
          <p:nvPr/>
        </p:nvSpPr>
        <p:spPr>
          <a:xfrm>
            <a:off x="7173780" y="4381500"/>
            <a:ext cx="5399219" cy="1196418"/>
          </a:xfrm>
          <a:prstGeom prst="rect">
            <a:avLst/>
          </a:prstGeom>
        </p:spPr>
        <p:txBody>
          <a:bodyPr wrap="square" lIns="0" tIns="0" rIns="0" bIns="0" rtlCol="0" anchor="t">
            <a:spAutoFit/>
          </a:bodyPr>
          <a:lstStyle/>
          <a:p>
            <a:pPr algn="l">
              <a:lnSpc>
                <a:spcPts val="10799"/>
              </a:lnSpc>
            </a:pPr>
            <a:r>
              <a:rPr lang="en-US" sz="5400" dirty="0">
                <a:solidFill>
                  <a:srgbClr val="FFFFFF"/>
                </a:solidFill>
                <a:latin typeface="Arial"/>
                <a:ea typeface="Arial"/>
                <a:cs typeface="Arial"/>
                <a:sym typeface="Arial"/>
              </a:rPr>
              <a:t>THANK YOU</a:t>
            </a:r>
          </a:p>
        </p:txBody>
      </p:sp>
      <p:sp>
        <p:nvSpPr>
          <p:cNvPr id="8" name="Freeform 8"/>
          <p:cNvSpPr/>
          <p:nvPr/>
        </p:nvSpPr>
        <p:spPr>
          <a:xfrm>
            <a:off x="77236" y="120409"/>
            <a:ext cx="1415386" cy="1481936"/>
          </a:xfrm>
          <a:custGeom>
            <a:avLst/>
            <a:gdLst/>
            <a:ahLst/>
            <a:cxnLst/>
            <a:rect l="l" t="t" r="r" b="b"/>
            <a:pathLst>
              <a:path w="1415386" h="1481936">
                <a:moveTo>
                  <a:pt x="0" y="0"/>
                </a:moveTo>
                <a:lnTo>
                  <a:pt x="1415386" y="0"/>
                </a:lnTo>
                <a:lnTo>
                  <a:pt x="1415386" y="1481936"/>
                </a:lnTo>
                <a:lnTo>
                  <a:pt x="0" y="1481936"/>
                </a:lnTo>
                <a:lnTo>
                  <a:pt x="0" y="0"/>
                </a:lnTo>
                <a:close/>
              </a:path>
            </a:pathLst>
          </a:custGeom>
          <a:blipFill>
            <a:blip r:embed="rId2"/>
            <a:stretch>
              <a:fillRect/>
            </a:stretch>
          </a:blipFill>
        </p:spPr>
      </p:sp>
    </p:spTree>
    <p:extLst>
      <p:ext uri="{BB962C8B-B14F-4D97-AF65-F5344CB8AC3E}">
        <p14:creationId xmlns:p14="http://schemas.microsoft.com/office/powerpoint/2010/main" val="3205014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74902"/>
              </a:srgbClr>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6" name="TextBox 6"/>
          <p:cNvSpPr txBox="1"/>
          <p:nvPr/>
        </p:nvSpPr>
        <p:spPr>
          <a:xfrm>
            <a:off x="7937747" y="1531144"/>
            <a:ext cx="9270504" cy="891398"/>
          </a:xfrm>
          <a:prstGeom prst="rect">
            <a:avLst/>
          </a:prstGeom>
        </p:spPr>
        <p:txBody>
          <a:bodyPr lIns="0" tIns="0" rIns="0" bIns="0" rtlCol="0" anchor="t">
            <a:spAutoFit/>
          </a:bodyPr>
          <a:lstStyle/>
          <a:p>
            <a:pPr algn="l">
              <a:lnSpc>
                <a:spcPts val="7562"/>
              </a:lnSpc>
            </a:pPr>
            <a:r>
              <a:rPr lang="en-US" sz="4800">
                <a:solidFill>
                  <a:srgbClr val="F5F0F0"/>
                </a:solidFill>
                <a:latin typeface="Merriweather"/>
                <a:ea typeface="Merriweather"/>
                <a:cs typeface="Merriweather"/>
                <a:sym typeface="Merriweather"/>
              </a:rPr>
              <a:t>Introduction to Tic-Tac-Toe</a:t>
            </a:r>
          </a:p>
        </p:txBody>
      </p:sp>
      <p:grpSp>
        <p:nvGrpSpPr>
          <p:cNvPr id="7" name="Group 7"/>
          <p:cNvGrpSpPr/>
          <p:nvPr/>
        </p:nvGrpSpPr>
        <p:grpSpPr>
          <a:xfrm>
            <a:off x="7928222" y="3941117"/>
            <a:ext cx="4500116" cy="4795689"/>
            <a:chOff x="0" y="0"/>
            <a:chExt cx="6000155" cy="6394252"/>
          </a:xfrm>
        </p:grpSpPr>
        <p:sp>
          <p:nvSpPr>
            <p:cNvPr id="8" name="Freeform 8"/>
            <p:cNvSpPr/>
            <p:nvPr/>
          </p:nvSpPr>
          <p:spPr>
            <a:xfrm>
              <a:off x="12700" y="12700"/>
              <a:ext cx="5974842" cy="6368923"/>
            </a:xfrm>
            <a:custGeom>
              <a:avLst/>
              <a:gdLst/>
              <a:ahLst/>
              <a:cxnLst/>
              <a:rect l="l" t="t" r="r" b="b"/>
              <a:pathLst>
                <a:path w="5974842" h="6368923">
                  <a:moveTo>
                    <a:pt x="0" y="172847"/>
                  </a:moveTo>
                  <a:cubicBezTo>
                    <a:pt x="0" y="77343"/>
                    <a:pt x="77343" y="0"/>
                    <a:pt x="172847" y="0"/>
                  </a:cubicBezTo>
                  <a:lnTo>
                    <a:pt x="5801995" y="0"/>
                  </a:lnTo>
                  <a:cubicBezTo>
                    <a:pt x="5897372" y="0"/>
                    <a:pt x="5974842" y="77343"/>
                    <a:pt x="5974842" y="172847"/>
                  </a:cubicBezTo>
                  <a:lnTo>
                    <a:pt x="5974842" y="6196076"/>
                  </a:lnTo>
                  <a:cubicBezTo>
                    <a:pt x="5974842" y="6291580"/>
                    <a:pt x="5897499" y="6368923"/>
                    <a:pt x="5801995" y="6368923"/>
                  </a:cubicBezTo>
                  <a:lnTo>
                    <a:pt x="172847" y="6368923"/>
                  </a:lnTo>
                  <a:cubicBezTo>
                    <a:pt x="77343" y="6368796"/>
                    <a:pt x="0" y="6291453"/>
                    <a:pt x="0" y="6196076"/>
                  </a:cubicBezTo>
                  <a:close/>
                </a:path>
              </a:pathLst>
            </a:custGeom>
            <a:solidFill>
              <a:srgbClr val="003180"/>
            </a:solidFill>
          </p:spPr>
        </p:sp>
        <p:sp>
          <p:nvSpPr>
            <p:cNvPr id="9" name="Freeform 9"/>
            <p:cNvSpPr/>
            <p:nvPr/>
          </p:nvSpPr>
          <p:spPr>
            <a:xfrm>
              <a:off x="0" y="0"/>
              <a:ext cx="6000242" cy="6394323"/>
            </a:xfrm>
            <a:custGeom>
              <a:avLst/>
              <a:gdLst/>
              <a:ahLst/>
              <a:cxnLst/>
              <a:rect l="l" t="t" r="r" b="b"/>
              <a:pathLst>
                <a:path w="6000242" h="6394323">
                  <a:moveTo>
                    <a:pt x="0" y="185547"/>
                  </a:moveTo>
                  <a:cubicBezTo>
                    <a:pt x="0" y="83058"/>
                    <a:pt x="83058" y="0"/>
                    <a:pt x="185547" y="0"/>
                  </a:cubicBezTo>
                  <a:lnTo>
                    <a:pt x="5814695" y="0"/>
                  </a:lnTo>
                  <a:lnTo>
                    <a:pt x="5814695" y="12700"/>
                  </a:lnTo>
                  <a:lnTo>
                    <a:pt x="5814695" y="0"/>
                  </a:lnTo>
                  <a:cubicBezTo>
                    <a:pt x="5917184" y="0"/>
                    <a:pt x="6000242" y="83058"/>
                    <a:pt x="6000242" y="185547"/>
                  </a:cubicBezTo>
                  <a:lnTo>
                    <a:pt x="5987542" y="185547"/>
                  </a:lnTo>
                  <a:lnTo>
                    <a:pt x="6000242" y="185547"/>
                  </a:lnTo>
                  <a:lnTo>
                    <a:pt x="6000242" y="6208776"/>
                  </a:lnTo>
                  <a:lnTo>
                    <a:pt x="5987542" y="6208776"/>
                  </a:lnTo>
                  <a:lnTo>
                    <a:pt x="6000242" y="6208776"/>
                  </a:lnTo>
                  <a:cubicBezTo>
                    <a:pt x="6000242" y="6311265"/>
                    <a:pt x="5917184" y="6394323"/>
                    <a:pt x="5814695" y="6394323"/>
                  </a:cubicBezTo>
                  <a:lnTo>
                    <a:pt x="5814695" y="6381623"/>
                  </a:lnTo>
                  <a:lnTo>
                    <a:pt x="5814695" y="6394323"/>
                  </a:lnTo>
                  <a:lnTo>
                    <a:pt x="185547" y="6394323"/>
                  </a:lnTo>
                  <a:lnTo>
                    <a:pt x="185547" y="6381623"/>
                  </a:lnTo>
                  <a:lnTo>
                    <a:pt x="185547" y="6394323"/>
                  </a:lnTo>
                  <a:cubicBezTo>
                    <a:pt x="83058" y="6394196"/>
                    <a:pt x="0" y="6311138"/>
                    <a:pt x="0" y="6208776"/>
                  </a:cubicBezTo>
                  <a:lnTo>
                    <a:pt x="0" y="185547"/>
                  </a:lnTo>
                  <a:lnTo>
                    <a:pt x="12700" y="185547"/>
                  </a:lnTo>
                  <a:lnTo>
                    <a:pt x="0" y="185547"/>
                  </a:lnTo>
                  <a:moveTo>
                    <a:pt x="25400" y="185547"/>
                  </a:moveTo>
                  <a:lnTo>
                    <a:pt x="25400" y="6208776"/>
                  </a:lnTo>
                  <a:lnTo>
                    <a:pt x="12700" y="6208776"/>
                  </a:lnTo>
                  <a:lnTo>
                    <a:pt x="25400" y="6208776"/>
                  </a:lnTo>
                  <a:cubicBezTo>
                    <a:pt x="25400" y="6297168"/>
                    <a:pt x="97028" y="6368923"/>
                    <a:pt x="185547" y="6368923"/>
                  </a:cubicBezTo>
                  <a:lnTo>
                    <a:pt x="5814695" y="6368923"/>
                  </a:lnTo>
                  <a:cubicBezTo>
                    <a:pt x="5903087" y="6368923"/>
                    <a:pt x="5974842" y="6297168"/>
                    <a:pt x="5974842" y="6208776"/>
                  </a:cubicBezTo>
                  <a:lnTo>
                    <a:pt x="5974842" y="185547"/>
                  </a:lnTo>
                  <a:cubicBezTo>
                    <a:pt x="5974715" y="97155"/>
                    <a:pt x="5903087" y="25400"/>
                    <a:pt x="5814695" y="25400"/>
                  </a:cubicBezTo>
                  <a:lnTo>
                    <a:pt x="185547" y="25400"/>
                  </a:lnTo>
                  <a:lnTo>
                    <a:pt x="185547" y="12700"/>
                  </a:lnTo>
                  <a:lnTo>
                    <a:pt x="185547" y="25400"/>
                  </a:lnTo>
                  <a:cubicBezTo>
                    <a:pt x="97028" y="25400"/>
                    <a:pt x="25400" y="97155"/>
                    <a:pt x="25400" y="185547"/>
                  </a:cubicBezTo>
                  <a:close/>
                </a:path>
              </a:pathLst>
            </a:custGeom>
            <a:solidFill>
              <a:srgbClr val="194A99"/>
            </a:solidFill>
          </p:spPr>
        </p:sp>
      </p:grpSp>
      <p:sp>
        <p:nvSpPr>
          <p:cNvPr id="10" name="TextBox 10"/>
          <p:cNvSpPr txBox="1"/>
          <p:nvPr/>
        </p:nvSpPr>
        <p:spPr>
          <a:xfrm>
            <a:off x="8265319" y="4268689"/>
            <a:ext cx="3825925" cy="491430"/>
          </a:xfrm>
          <a:prstGeom prst="rect">
            <a:avLst/>
          </a:prstGeom>
        </p:spPr>
        <p:txBody>
          <a:bodyPr lIns="0" tIns="0" rIns="0" bIns="0" rtlCol="0" anchor="t">
            <a:spAutoFit/>
          </a:bodyPr>
          <a:lstStyle/>
          <a:p>
            <a:pPr algn="l">
              <a:lnSpc>
                <a:spcPts val="3749"/>
              </a:lnSpc>
            </a:pPr>
            <a:r>
              <a:rPr lang="en-US" sz="3000">
                <a:solidFill>
                  <a:srgbClr val="E2E6E9"/>
                </a:solidFill>
                <a:latin typeface="Merriweather"/>
                <a:ea typeface="Merriweather"/>
                <a:cs typeface="Merriweather"/>
                <a:sym typeface="Merriweather"/>
              </a:rPr>
              <a:t>Simple Rules</a:t>
            </a:r>
          </a:p>
        </p:txBody>
      </p:sp>
      <p:sp>
        <p:nvSpPr>
          <p:cNvPr id="11" name="TextBox 11"/>
          <p:cNvSpPr txBox="1"/>
          <p:nvPr/>
        </p:nvSpPr>
        <p:spPr>
          <a:xfrm>
            <a:off x="8265319" y="4849862"/>
            <a:ext cx="3825925" cy="3549849"/>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Tic-Tac-Toe is a two-player game played on a 3x3 grid, where players take turns placing their marks (X or O) to achieve a winning three-in-a-row.</a:t>
            </a:r>
          </a:p>
        </p:txBody>
      </p:sp>
      <p:grpSp>
        <p:nvGrpSpPr>
          <p:cNvPr id="12" name="Group 12"/>
          <p:cNvGrpSpPr/>
          <p:nvPr/>
        </p:nvGrpSpPr>
        <p:grpSpPr>
          <a:xfrm>
            <a:off x="12717810" y="3941117"/>
            <a:ext cx="4500116" cy="4795689"/>
            <a:chOff x="0" y="0"/>
            <a:chExt cx="6000155" cy="6394252"/>
          </a:xfrm>
        </p:grpSpPr>
        <p:sp>
          <p:nvSpPr>
            <p:cNvPr id="13" name="Freeform 13"/>
            <p:cNvSpPr/>
            <p:nvPr/>
          </p:nvSpPr>
          <p:spPr>
            <a:xfrm>
              <a:off x="12700" y="12700"/>
              <a:ext cx="5974842" cy="6368923"/>
            </a:xfrm>
            <a:custGeom>
              <a:avLst/>
              <a:gdLst/>
              <a:ahLst/>
              <a:cxnLst/>
              <a:rect l="l" t="t" r="r" b="b"/>
              <a:pathLst>
                <a:path w="5974842" h="6368923">
                  <a:moveTo>
                    <a:pt x="0" y="172847"/>
                  </a:moveTo>
                  <a:cubicBezTo>
                    <a:pt x="0" y="77343"/>
                    <a:pt x="77343" y="0"/>
                    <a:pt x="172847" y="0"/>
                  </a:cubicBezTo>
                  <a:lnTo>
                    <a:pt x="5801995" y="0"/>
                  </a:lnTo>
                  <a:cubicBezTo>
                    <a:pt x="5897372" y="0"/>
                    <a:pt x="5974842" y="77343"/>
                    <a:pt x="5974842" y="172847"/>
                  </a:cubicBezTo>
                  <a:lnTo>
                    <a:pt x="5974842" y="6196076"/>
                  </a:lnTo>
                  <a:cubicBezTo>
                    <a:pt x="5974842" y="6291580"/>
                    <a:pt x="5897499" y="6368923"/>
                    <a:pt x="5801995" y="6368923"/>
                  </a:cubicBezTo>
                  <a:lnTo>
                    <a:pt x="172847" y="6368923"/>
                  </a:lnTo>
                  <a:cubicBezTo>
                    <a:pt x="77343" y="6368796"/>
                    <a:pt x="0" y="6291453"/>
                    <a:pt x="0" y="6196076"/>
                  </a:cubicBezTo>
                  <a:close/>
                </a:path>
              </a:pathLst>
            </a:custGeom>
            <a:solidFill>
              <a:srgbClr val="003180"/>
            </a:solidFill>
          </p:spPr>
        </p:sp>
        <p:sp>
          <p:nvSpPr>
            <p:cNvPr id="14" name="Freeform 14"/>
            <p:cNvSpPr/>
            <p:nvPr/>
          </p:nvSpPr>
          <p:spPr>
            <a:xfrm>
              <a:off x="0" y="0"/>
              <a:ext cx="6000242" cy="6394323"/>
            </a:xfrm>
            <a:custGeom>
              <a:avLst/>
              <a:gdLst/>
              <a:ahLst/>
              <a:cxnLst/>
              <a:rect l="l" t="t" r="r" b="b"/>
              <a:pathLst>
                <a:path w="6000242" h="6394323">
                  <a:moveTo>
                    <a:pt x="0" y="185547"/>
                  </a:moveTo>
                  <a:cubicBezTo>
                    <a:pt x="0" y="83058"/>
                    <a:pt x="83058" y="0"/>
                    <a:pt x="185547" y="0"/>
                  </a:cubicBezTo>
                  <a:lnTo>
                    <a:pt x="5814695" y="0"/>
                  </a:lnTo>
                  <a:lnTo>
                    <a:pt x="5814695" y="12700"/>
                  </a:lnTo>
                  <a:lnTo>
                    <a:pt x="5814695" y="0"/>
                  </a:lnTo>
                  <a:cubicBezTo>
                    <a:pt x="5917184" y="0"/>
                    <a:pt x="6000242" y="83058"/>
                    <a:pt x="6000242" y="185547"/>
                  </a:cubicBezTo>
                  <a:lnTo>
                    <a:pt x="5987542" y="185547"/>
                  </a:lnTo>
                  <a:lnTo>
                    <a:pt x="6000242" y="185547"/>
                  </a:lnTo>
                  <a:lnTo>
                    <a:pt x="6000242" y="6208776"/>
                  </a:lnTo>
                  <a:lnTo>
                    <a:pt x="5987542" y="6208776"/>
                  </a:lnTo>
                  <a:lnTo>
                    <a:pt x="6000242" y="6208776"/>
                  </a:lnTo>
                  <a:cubicBezTo>
                    <a:pt x="6000242" y="6311265"/>
                    <a:pt x="5917184" y="6394323"/>
                    <a:pt x="5814695" y="6394323"/>
                  </a:cubicBezTo>
                  <a:lnTo>
                    <a:pt x="5814695" y="6381623"/>
                  </a:lnTo>
                  <a:lnTo>
                    <a:pt x="5814695" y="6394323"/>
                  </a:lnTo>
                  <a:lnTo>
                    <a:pt x="185547" y="6394323"/>
                  </a:lnTo>
                  <a:lnTo>
                    <a:pt x="185547" y="6381623"/>
                  </a:lnTo>
                  <a:lnTo>
                    <a:pt x="185547" y="6394323"/>
                  </a:lnTo>
                  <a:cubicBezTo>
                    <a:pt x="83058" y="6394196"/>
                    <a:pt x="0" y="6311138"/>
                    <a:pt x="0" y="6208776"/>
                  </a:cubicBezTo>
                  <a:lnTo>
                    <a:pt x="0" y="185547"/>
                  </a:lnTo>
                  <a:lnTo>
                    <a:pt x="12700" y="185547"/>
                  </a:lnTo>
                  <a:lnTo>
                    <a:pt x="0" y="185547"/>
                  </a:lnTo>
                  <a:moveTo>
                    <a:pt x="25400" y="185547"/>
                  </a:moveTo>
                  <a:lnTo>
                    <a:pt x="25400" y="6208776"/>
                  </a:lnTo>
                  <a:lnTo>
                    <a:pt x="12700" y="6208776"/>
                  </a:lnTo>
                  <a:lnTo>
                    <a:pt x="25400" y="6208776"/>
                  </a:lnTo>
                  <a:cubicBezTo>
                    <a:pt x="25400" y="6297168"/>
                    <a:pt x="97028" y="6368923"/>
                    <a:pt x="185547" y="6368923"/>
                  </a:cubicBezTo>
                  <a:lnTo>
                    <a:pt x="5814695" y="6368923"/>
                  </a:lnTo>
                  <a:cubicBezTo>
                    <a:pt x="5903087" y="6368923"/>
                    <a:pt x="5974842" y="6297168"/>
                    <a:pt x="5974842" y="6208776"/>
                  </a:cubicBezTo>
                  <a:lnTo>
                    <a:pt x="5974842" y="185547"/>
                  </a:lnTo>
                  <a:cubicBezTo>
                    <a:pt x="5974715" y="97155"/>
                    <a:pt x="5903087" y="25400"/>
                    <a:pt x="5814695" y="25400"/>
                  </a:cubicBezTo>
                  <a:lnTo>
                    <a:pt x="185547" y="25400"/>
                  </a:lnTo>
                  <a:lnTo>
                    <a:pt x="185547" y="12700"/>
                  </a:lnTo>
                  <a:lnTo>
                    <a:pt x="185547" y="25400"/>
                  </a:lnTo>
                  <a:cubicBezTo>
                    <a:pt x="97028" y="25400"/>
                    <a:pt x="25400" y="97155"/>
                    <a:pt x="25400" y="185547"/>
                  </a:cubicBezTo>
                  <a:close/>
                </a:path>
              </a:pathLst>
            </a:custGeom>
            <a:solidFill>
              <a:srgbClr val="194A99"/>
            </a:solidFill>
          </p:spPr>
        </p:sp>
      </p:grpSp>
      <p:sp>
        <p:nvSpPr>
          <p:cNvPr id="15" name="TextBox 15"/>
          <p:cNvSpPr txBox="1"/>
          <p:nvPr/>
        </p:nvSpPr>
        <p:spPr>
          <a:xfrm>
            <a:off x="13054905" y="4268689"/>
            <a:ext cx="3825925" cy="491430"/>
          </a:xfrm>
          <a:prstGeom prst="rect">
            <a:avLst/>
          </a:prstGeom>
        </p:spPr>
        <p:txBody>
          <a:bodyPr lIns="0" tIns="0" rIns="0" bIns="0" rtlCol="0" anchor="t">
            <a:spAutoFit/>
          </a:bodyPr>
          <a:lstStyle/>
          <a:p>
            <a:pPr algn="l">
              <a:lnSpc>
                <a:spcPts val="3749"/>
              </a:lnSpc>
            </a:pPr>
            <a:r>
              <a:rPr lang="en-US" sz="3000">
                <a:solidFill>
                  <a:srgbClr val="E2E6E9"/>
                </a:solidFill>
                <a:latin typeface="Merriweather"/>
                <a:ea typeface="Merriweather"/>
                <a:cs typeface="Merriweather"/>
                <a:sym typeface="Merriweather"/>
              </a:rPr>
              <a:t>Classic Gameplay</a:t>
            </a:r>
          </a:p>
        </p:txBody>
      </p:sp>
      <p:sp>
        <p:nvSpPr>
          <p:cNvPr id="16" name="TextBox 16"/>
          <p:cNvSpPr txBox="1"/>
          <p:nvPr/>
        </p:nvSpPr>
        <p:spPr>
          <a:xfrm>
            <a:off x="13054905" y="4849862"/>
            <a:ext cx="3825925" cy="3549849"/>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It's a game of strategy and anticipation, where players must carefully consider their moves to outmaneuver their opponent and secure victory.</a:t>
            </a:r>
          </a:p>
        </p:txBody>
      </p:sp>
      <p:sp>
        <p:nvSpPr>
          <p:cNvPr id="17" name="Freeform 8">
            <a:extLst>
              <a:ext uri="{FF2B5EF4-FFF2-40B4-BE49-F238E27FC236}">
                <a16:creationId xmlns:a16="http://schemas.microsoft.com/office/drawing/2014/main" id="{D2A6F6B4-5269-2972-723B-4A57C3D291B3}"/>
              </a:ext>
            </a:extLst>
          </p:cNvPr>
          <p:cNvSpPr/>
          <p:nvPr/>
        </p:nvSpPr>
        <p:spPr>
          <a:xfrm>
            <a:off x="77236" y="120409"/>
            <a:ext cx="1415386" cy="1481936"/>
          </a:xfrm>
          <a:custGeom>
            <a:avLst/>
            <a:gdLst/>
            <a:ahLst/>
            <a:cxnLst/>
            <a:rect l="l" t="t" r="r" b="b"/>
            <a:pathLst>
              <a:path w="1415386" h="1481936">
                <a:moveTo>
                  <a:pt x="0" y="0"/>
                </a:moveTo>
                <a:lnTo>
                  <a:pt x="1415386" y="0"/>
                </a:lnTo>
                <a:lnTo>
                  <a:pt x="1415386" y="1481936"/>
                </a:lnTo>
                <a:lnTo>
                  <a:pt x="0" y="1481936"/>
                </a:lnTo>
                <a:lnTo>
                  <a:pt x="0" y="0"/>
                </a:lnTo>
                <a:close/>
              </a:path>
            </a:pathLst>
          </a:custGeom>
          <a:blipFill>
            <a:blip r:embed="rId4"/>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74902"/>
              </a:srgbClr>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6" name="TextBox 6"/>
          <p:cNvSpPr txBox="1"/>
          <p:nvPr/>
        </p:nvSpPr>
        <p:spPr>
          <a:xfrm>
            <a:off x="7937747" y="2512814"/>
            <a:ext cx="7713464" cy="992684"/>
          </a:xfrm>
          <a:prstGeom prst="rect">
            <a:avLst/>
          </a:prstGeom>
        </p:spPr>
        <p:txBody>
          <a:bodyPr lIns="0" tIns="0" rIns="0" bIns="0" rtlCol="0" anchor="t">
            <a:spAutoFit/>
          </a:bodyPr>
          <a:lstStyle/>
          <a:p>
            <a:pPr algn="l">
              <a:lnSpc>
                <a:spcPts val="7562"/>
              </a:lnSpc>
            </a:pPr>
            <a:r>
              <a:rPr lang="en-US" sz="6062">
                <a:solidFill>
                  <a:srgbClr val="F5F0F0"/>
                </a:solidFill>
                <a:latin typeface="Merriweather"/>
                <a:ea typeface="Merriweather"/>
                <a:cs typeface="Merriweather"/>
                <a:sym typeface="Merriweather"/>
              </a:rPr>
              <a:t>Rules of the Game</a:t>
            </a:r>
          </a:p>
        </p:txBody>
      </p:sp>
      <p:grpSp>
        <p:nvGrpSpPr>
          <p:cNvPr id="7" name="Group 7"/>
          <p:cNvGrpSpPr/>
          <p:nvPr/>
        </p:nvGrpSpPr>
        <p:grpSpPr>
          <a:xfrm>
            <a:off x="7928222" y="3958679"/>
            <a:ext cx="9289554" cy="3796307"/>
            <a:chOff x="0" y="0"/>
            <a:chExt cx="12386072" cy="5061743"/>
          </a:xfrm>
        </p:grpSpPr>
        <p:sp>
          <p:nvSpPr>
            <p:cNvPr id="8" name="Freeform 8"/>
            <p:cNvSpPr/>
            <p:nvPr/>
          </p:nvSpPr>
          <p:spPr>
            <a:xfrm>
              <a:off x="0" y="0"/>
              <a:ext cx="12386056" cy="5061839"/>
            </a:xfrm>
            <a:custGeom>
              <a:avLst/>
              <a:gdLst/>
              <a:ahLst/>
              <a:cxnLst/>
              <a:rect l="l" t="t" r="r" b="b"/>
              <a:pathLst>
                <a:path w="12386056" h="5061839">
                  <a:moveTo>
                    <a:pt x="0" y="185547"/>
                  </a:moveTo>
                  <a:cubicBezTo>
                    <a:pt x="0" y="83058"/>
                    <a:pt x="83312" y="0"/>
                    <a:pt x="186055" y="0"/>
                  </a:cubicBezTo>
                  <a:lnTo>
                    <a:pt x="12200001" y="0"/>
                  </a:lnTo>
                  <a:lnTo>
                    <a:pt x="12200001" y="12700"/>
                  </a:lnTo>
                  <a:lnTo>
                    <a:pt x="12200001" y="0"/>
                  </a:lnTo>
                  <a:cubicBezTo>
                    <a:pt x="12302744" y="0"/>
                    <a:pt x="12386056" y="83058"/>
                    <a:pt x="12386056" y="185547"/>
                  </a:cubicBezTo>
                  <a:lnTo>
                    <a:pt x="12373356" y="185547"/>
                  </a:lnTo>
                  <a:lnTo>
                    <a:pt x="12386056" y="185547"/>
                  </a:lnTo>
                  <a:lnTo>
                    <a:pt x="12386056" y="4876292"/>
                  </a:lnTo>
                  <a:lnTo>
                    <a:pt x="12373356" y="4876292"/>
                  </a:lnTo>
                  <a:lnTo>
                    <a:pt x="12386056" y="4876292"/>
                  </a:lnTo>
                  <a:cubicBezTo>
                    <a:pt x="12386056" y="4978781"/>
                    <a:pt x="12302744" y="5061839"/>
                    <a:pt x="12200001" y="5061839"/>
                  </a:cubicBezTo>
                  <a:lnTo>
                    <a:pt x="12200001" y="5049139"/>
                  </a:lnTo>
                  <a:lnTo>
                    <a:pt x="12200001" y="5061839"/>
                  </a:lnTo>
                  <a:lnTo>
                    <a:pt x="186055" y="5061839"/>
                  </a:lnTo>
                  <a:lnTo>
                    <a:pt x="186055" y="5049139"/>
                  </a:lnTo>
                  <a:lnTo>
                    <a:pt x="186055" y="5061839"/>
                  </a:lnTo>
                  <a:cubicBezTo>
                    <a:pt x="83312" y="5061712"/>
                    <a:pt x="0" y="4978781"/>
                    <a:pt x="0" y="4876292"/>
                  </a:cubicBezTo>
                  <a:lnTo>
                    <a:pt x="0" y="185547"/>
                  </a:lnTo>
                  <a:lnTo>
                    <a:pt x="12700" y="185547"/>
                  </a:lnTo>
                  <a:lnTo>
                    <a:pt x="0" y="185547"/>
                  </a:lnTo>
                  <a:moveTo>
                    <a:pt x="25400" y="185547"/>
                  </a:moveTo>
                  <a:lnTo>
                    <a:pt x="25400" y="4876292"/>
                  </a:lnTo>
                  <a:lnTo>
                    <a:pt x="12700" y="4876292"/>
                  </a:lnTo>
                  <a:lnTo>
                    <a:pt x="25400" y="4876292"/>
                  </a:lnTo>
                  <a:cubicBezTo>
                    <a:pt x="25400" y="4964684"/>
                    <a:pt x="97282" y="5036439"/>
                    <a:pt x="186055" y="5036439"/>
                  </a:cubicBezTo>
                  <a:lnTo>
                    <a:pt x="12200001" y="5036439"/>
                  </a:lnTo>
                  <a:cubicBezTo>
                    <a:pt x="12288774" y="5036439"/>
                    <a:pt x="12360656" y="4964684"/>
                    <a:pt x="12360656" y="4876292"/>
                  </a:cubicBezTo>
                  <a:lnTo>
                    <a:pt x="12360656" y="185547"/>
                  </a:lnTo>
                  <a:cubicBezTo>
                    <a:pt x="12360656" y="97155"/>
                    <a:pt x="12288774" y="25400"/>
                    <a:pt x="12200001" y="25400"/>
                  </a:cubicBezTo>
                  <a:lnTo>
                    <a:pt x="186055" y="25400"/>
                  </a:lnTo>
                  <a:lnTo>
                    <a:pt x="186055" y="12700"/>
                  </a:lnTo>
                  <a:lnTo>
                    <a:pt x="186055" y="25400"/>
                  </a:lnTo>
                  <a:cubicBezTo>
                    <a:pt x="97282" y="25400"/>
                    <a:pt x="25400" y="97155"/>
                    <a:pt x="25400" y="185547"/>
                  </a:cubicBezTo>
                  <a:close/>
                </a:path>
              </a:pathLst>
            </a:custGeom>
            <a:solidFill>
              <a:srgbClr val="FFFFFF">
                <a:alpha val="23922"/>
              </a:srgbClr>
            </a:solidFill>
          </p:spPr>
        </p:sp>
      </p:grpSp>
      <p:grpSp>
        <p:nvGrpSpPr>
          <p:cNvPr id="9" name="Group 9"/>
          <p:cNvGrpSpPr/>
          <p:nvPr/>
        </p:nvGrpSpPr>
        <p:grpSpPr>
          <a:xfrm>
            <a:off x="7956797" y="3987254"/>
            <a:ext cx="9232404" cy="1376065"/>
            <a:chOff x="0" y="0"/>
            <a:chExt cx="12309872" cy="1834753"/>
          </a:xfrm>
        </p:grpSpPr>
        <p:sp>
          <p:nvSpPr>
            <p:cNvPr id="10" name="Freeform 10"/>
            <p:cNvSpPr/>
            <p:nvPr/>
          </p:nvSpPr>
          <p:spPr>
            <a:xfrm>
              <a:off x="0" y="0"/>
              <a:ext cx="12309856" cy="1834769"/>
            </a:xfrm>
            <a:custGeom>
              <a:avLst/>
              <a:gdLst/>
              <a:ahLst/>
              <a:cxnLst/>
              <a:rect l="l" t="t" r="r" b="b"/>
              <a:pathLst>
                <a:path w="12309856" h="1834769">
                  <a:moveTo>
                    <a:pt x="0" y="0"/>
                  </a:moveTo>
                  <a:lnTo>
                    <a:pt x="12309856" y="0"/>
                  </a:lnTo>
                  <a:lnTo>
                    <a:pt x="12309856" y="1834769"/>
                  </a:lnTo>
                  <a:lnTo>
                    <a:pt x="0" y="1834769"/>
                  </a:lnTo>
                  <a:close/>
                </a:path>
              </a:pathLst>
            </a:custGeom>
            <a:solidFill>
              <a:srgbClr val="FFFFFF">
                <a:alpha val="3922"/>
              </a:srgbClr>
            </a:solidFill>
          </p:spPr>
        </p:sp>
      </p:grpSp>
      <p:sp>
        <p:nvSpPr>
          <p:cNvPr id="11" name="TextBox 11"/>
          <p:cNvSpPr txBox="1"/>
          <p:nvPr/>
        </p:nvSpPr>
        <p:spPr>
          <a:xfrm>
            <a:off x="8265319" y="4086522"/>
            <a:ext cx="3994397" cy="1082277"/>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The game is played on a 3x3 grid.</a:t>
            </a:r>
          </a:p>
        </p:txBody>
      </p:sp>
      <p:sp>
        <p:nvSpPr>
          <p:cNvPr id="12" name="TextBox 12"/>
          <p:cNvSpPr txBox="1"/>
          <p:nvPr/>
        </p:nvSpPr>
        <p:spPr>
          <a:xfrm>
            <a:off x="12886284" y="4086522"/>
            <a:ext cx="3994398" cy="1082277"/>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Players take turns placing their mark (X or O).</a:t>
            </a:r>
          </a:p>
        </p:txBody>
      </p:sp>
      <p:grpSp>
        <p:nvGrpSpPr>
          <p:cNvPr id="13" name="Group 13"/>
          <p:cNvGrpSpPr/>
          <p:nvPr/>
        </p:nvGrpSpPr>
        <p:grpSpPr>
          <a:xfrm>
            <a:off x="7956797" y="5363319"/>
            <a:ext cx="9232404" cy="2363092"/>
            <a:chOff x="0" y="0"/>
            <a:chExt cx="12309872" cy="3150790"/>
          </a:xfrm>
        </p:grpSpPr>
        <p:sp>
          <p:nvSpPr>
            <p:cNvPr id="14" name="Freeform 14"/>
            <p:cNvSpPr/>
            <p:nvPr/>
          </p:nvSpPr>
          <p:spPr>
            <a:xfrm>
              <a:off x="0" y="0"/>
              <a:ext cx="12309856" cy="3150743"/>
            </a:xfrm>
            <a:custGeom>
              <a:avLst/>
              <a:gdLst/>
              <a:ahLst/>
              <a:cxnLst/>
              <a:rect l="l" t="t" r="r" b="b"/>
              <a:pathLst>
                <a:path w="12309856" h="3150743">
                  <a:moveTo>
                    <a:pt x="0" y="0"/>
                  </a:moveTo>
                  <a:lnTo>
                    <a:pt x="12309856" y="0"/>
                  </a:lnTo>
                  <a:lnTo>
                    <a:pt x="12309856" y="3150743"/>
                  </a:lnTo>
                  <a:lnTo>
                    <a:pt x="0" y="3150743"/>
                  </a:lnTo>
                  <a:close/>
                </a:path>
              </a:pathLst>
            </a:custGeom>
            <a:solidFill>
              <a:srgbClr val="000000">
                <a:alpha val="3922"/>
              </a:srgbClr>
            </a:solidFill>
          </p:spPr>
        </p:sp>
      </p:grpSp>
      <p:sp>
        <p:nvSpPr>
          <p:cNvPr id="15" name="TextBox 15"/>
          <p:cNvSpPr txBox="1"/>
          <p:nvPr/>
        </p:nvSpPr>
        <p:spPr>
          <a:xfrm>
            <a:off x="8265319" y="5462588"/>
            <a:ext cx="3994397" cy="2069306"/>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The first player to get three of their marks in a row, column, or diagonal wins.</a:t>
            </a:r>
          </a:p>
        </p:txBody>
      </p:sp>
      <p:sp>
        <p:nvSpPr>
          <p:cNvPr id="16" name="TextBox 16"/>
          <p:cNvSpPr txBox="1"/>
          <p:nvPr/>
        </p:nvSpPr>
        <p:spPr>
          <a:xfrm>
            <a:off x="12886284" y="5462588"/>
            <a:ext cx="3994398" cy="2069306"/>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If all squares are filled and no player has three in a row, the game ends in a draw.</a:t>
            </a:r>
          </a:p>
        </p:txBody>
      </p:sp>
      <p:sp>
        <p:nvSpPr>
          <p:cNvPr id="17" name="Freeform 8">
            <a:extLst>
              <a:ext uri="{FF2B5EF4-FFF2-40B4-BE49-F238E27FC236}">
                <a16:creationId xmlns:a16="http://schemas.microsoft.com/office/drawing/2014/main" id="{07A2E5C7-A99A-A5CB-CEFC-6617622B3BDC}"/>
              </a:ext>
            </a:extLst>
          </p:cNvPr>
          <p:cNvSpPr/>
          <p:nvPr/>
        </p:nvSpPr>
        <p:spPr>
          <a:xfrm>
            <a:off x="77236" y="120409"/>
            <a:ext cx="1415386" cy="1481936"/>
          </a:xfrm>
          <a:custGeom>
            <a:avLst/>
            <a:gdLst/>
            <a:ahLst/>
            <a:cxnLst/>
            <a:rect l="l" t="t" r="r" b="b"/>
            <a:pathLst>
              <a:path w="1415386" h="1481936">
                <a:moveTo>
                  <a:pt x="0" y="0"/>
                </a:moveTo>
                <a:lnTo>
                  <a:pt x="1415386" y="0"/>
                </a:lnTo>
                <a:lnTo>
                  <a:pt x="1415386" y="1481936"/>
                </a:lnTo>
                <a:lnTo>
                  <a:pt x="0" y="1481936"/>
                </a:lnTo>
                <a:lnTo>
                  <a:pt x="0" y="0"/>
                </a:lnTo>
                <a:close/>
              </a:path>
            </a:pathLst>
          </a:custGeom>
          <a:blipFill>
            <a:blip r:embed="rId4"/>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74902"/>
              </a:srgbClr>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6" name="TextBox 6"/>
          <p:cNvSpPr txBox="1"/>
          <p:nvPr/>
        </p:nvSpPr>
        <p:spPr>
          <a:xfrm>
            <a:off x="7937747" y="1397645"/>
            <a:ext cx="9270504" cy="4029670"/>
          </a:xfrm>
          <a:prstGeom prst="rect">
            <a:avLst/>
          </a:prstGeom>
        </p:spPr>
        <p:txBody>
          <a:bodyPr lIns="0" tIns="0" rIns="0" bIns="0" rtlCol="0" anchor="t">
            <a:spAutoFit/>
          </a:bodyPr>
          <a:lstStyle/>
          <a:p>
            <a:pPr algn="l">
              <a:lnSpc>
                <a:spcPts val="10437"/>
              </a:lnSpc>
            </a:pPr>
            <a:r>
              <a:rPr lang="en-US" sz="8375">
                <a:solidFill>
                  <a:srgbClr val="F5F0F0"/>
                </a:solidFill>
                <a:latin typeface="Merriweather"/>
                <a:ea typeface="Merriweather"/>
                <a:cs typeface="Merriweather"/>
                <a:sym typeface="Merriweather"/>
              </a:rPr>
              <a:t>The Minimax Algorithm in AI Decision-Making</a:t>
            </a:r>
          </a:p>
        </p:txBody>
      </p:sp>
      <p:sp>
        <p:nvSpPr>
          <p:cNvPr id="7" name="TextBox 7"/>
          <p:cNvSpPr txBox="1"/>
          <p:nvPr/>
        </p:nvSpPr>
        <p:spPr>
          <a:xfrm>
            <a:off x="7937747" y="5794772"/>
            <a:ext cx="9270504" cy="3056335"/>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 The minimax algorithm is a powerful tool used in artificial intelligence (AI) to make optimal decisions in games and other strategic situations. By simulating future game states and evaluating potential outcomes, it enables AI to select the move that maximizes its chances of winning while minimizing the opponent's chances.</a:t>
            </a:r>
          </a:p>
        </p:txBody>
      </p:sp>
      <p:sp>
        <p:nvSpPr>
          <p:cNvPr id="8" name="Freeform 8">
            <a:extLst>
              <a:ext uri="{FF2B5EF4-FFF2-40B4-BE49-F238E27FC236}">
                <a16:creationId xmlns:a16="http://schemas.microsoft.com/office/drawing/2014/main" id="{76B4AF56-FC0E-2629-EFB3-9A4D9E4F627C}"/>
              </a:ext>
            </a:extLst>
          </p:cNvPr>
          <p:cNvSpPr/>
          <p:nvPr/>
        </p:nvSpPr>
        <p:spPr>
          <a:xfrm>
            <a:off x="77236" y="120409"/>
            <a:ext cx="1415386" cy="1481936"/>
          </a:xfrm>
          <a:custGeom>
            <a:avLst/>
            <a:gdLst/>
            <a:ahLst/>
            <a:cxnLst/>
            <a:rect l="l" t="t" r="r" b="b"/>
            <a:pathLst>
              <a:path w="1415386" h="1481936">
                <a:moveTo>
                  <a:pt x="0" y="0"/>
                </a:moveTo>
                <a:lnTo>
                  <a:pt x="1415386" y="0"/>
                </a:lnTo>
                <a:lnTo>
                  <a:pt x="1415386" y="1481936"/>
                </a:lnTo>
                <a:lnTo>
                  <a:pt x="0" y="1481936"/>
                </a:lnTo>
                <a:lnTo>
                  <a:pt x="0" y="0"/>
                </a:lnTo>
                <a:close/>
              </a:path>
            </a:pathLst>
          </a:custGeom>
          <a:blipFill>
            <a:blip r:embed="rId4"/>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74902"/>
              </a:srgbClr>
            </a:solidFill>
          </p:spPr>
        </p:sp>
      </p:grpSp>
      <p:sp>
        <p:nvSpPr>
          <p:cNvPr id="5" name="TextBox 5"/>
          <p:cNvSpPr txBox="1"/>
          <p:nvPr/>
        </p:nvSpPr>
        <p:spPr>
          <a:xfrm>
            <a:off x="964555" y="719732"/>
            <a:ext cx="9500890" cy="1760636"/>
          </a:xfrm>
          <a:prstGeom prst="rect">
            <a:avLst/>
          </a:prstGeom>
        </p:spPr>
        <p:txBody>
          <a:bodyPr lIns="0" tIns="0" rIns="0" bIns="0" rtlCol="0" anchor="t">
            <a:spAutoFit/>
          </a:bodyPr>
          <a:lstStyle/>
          <a:p>
            <a:pPr algn="l">
              <a:lnSpc>
                <a:spcPts val="6749"/>
              </a:lnSpc>
            </a:pPr>
            <a:r>
              <a:rPr lang="en-US" sz="5374">
                <a:solidFill>
                  <a:srgbClr val="F5F0F0"/>
                </a:solidFill>
                <a:latin typeface="Merriweather"/>
                <a:ea typeface="Merriweather"/>
                <a:cs typeface="Merriweather"/>
                <a:sym typeface="Merriweather"/>
              </a:rPr>
              <a:t>Understanding the Game Flow</a:t>
            </a:r>
          </a:p>
        </p:txBody>
      </p:sp>
      <p:grpSp>
        <p:nvGrpSpPr>
          <p:cNvPr id="6" name="Group 6"/>
          <p:cNvGrpSpPr/>
          <p:nvPr/>
        </p:nvGrpSpPr>
        <p:grpSpPr>
          <a:xfrm>
            <a:off x="1358801" y="2893665"/>
            <a:ext cx="38100" cy="6637436"/>
            <a:chOff x="0" y="0"/>
            <a:chExt cx="50800" cy="8849915"/>
          </a:xfrm>
        </p:grpSpPr>
        <p:sp>
          <p:nvSpPr>
            <p:cNvPr id="7" name="Freeform 7"/>
            <p:cNvSpPr/>
            <p:nvPr/>
          </p:nvSpPr>
          <p:spPr>
            <a:xfrm>
              <a:off x="0" y="0"/>
              <a:ext cx="50800" cy="8849868"/>
            </a:xfrm>
            <a:custGeom>
              <a:avLst/>
              <a:gdLst/>
              <a:ahLst/>
              <a:cxnLst/>
              <a:rect l="l" t="t" r="r" b="b"/>
              <a:pathLst>
                <a:path w="50800" h="8849868">
                  <a:moveTo>
                    <a:pt x="0" y="25400"/>
                  </a:moveTo>
                  <a:cubicBezTo>
                    <a:pt x="0" y="11430"/>
                    <a:pt x="11430" y="0"/>
                    <a:pt x="25400" y="0"/>
                  </a:cubicBezTo>
                  <a:cubicBezTo>
                    <a:pt x="39370" y="0"/>
                    <a:pt x="50800" y="11430"/>
                    <a:pt x="50800" y="25400"/>
                  </a:cubicBezTo>
                  <a:lnTo>
                    <a:pt x="50800" y="8824468"/>
                  </a:lnTo>
                  <a:cubicBezTo>
                    <a:pt x="50800" y="8838438"/>
                    <a:pt x="39370" y="8849868"/>
                    <a:pt x="25400" y="8849868"/>
                  </a:cubicBezTo>
                  <a:cubicBezTo>
                    <a:pt x="11430" y="8849868"/>
                    <a:pt x="0" y="8838438"/>
                    <a:pt x="0" y="8824468"/>
                  </a:cubicBezTo>
                  <a:close/>
                </a:path>
              </a:pathLst>
            </a:custGeom>
            <a:solidFill>
              <a:srgbClr val="194A99"/>
            </a:solidFill>
          </p:spPr>
        </p:sp>
      </p:grpSp>
      <p:grpSp>
        <p:nvGrpSpPr>
          <p:cNvPr id="8" name="Group 8"/>
          <p:cNvGrpSpPr/>
          <p:nvPr/>
        </p:nvGrpSpPr>
        <p:grpSpPr>
          <a:xfrm>
            <a:off x="1649760" y="3494634"/>
            <a:ext cx="964555" cy="38100"/>
            <a:chOff x="0" y="0"/>
            <a:chExt cx="1286073" cy="50800"/>
          </a:xfrm>
        </p:grpSpPr>
        <p:sp>
          <p:nvSpPr>
            <p:cNvPr id="9" name="Freeform 9"/>
            <p:cNvSpPr/>
            <p:nvPr/>
          </p:nvSpPr>
          <p:spPr>
            <a:xfrm>
              <a:off x="0" y="0"/>
              <a:ext cx="1286129" cy="50800"/>
            </a:xfrm>
            <a:custGeom>
              <a:avLst/>
              <a:gdLst/>
              <a:ahLst/>
              <a:cxnLst/>
              <a:rect l="l" t="t" r="r" b="b"/>
              <a:pathLst>
                <a:path w="1286129" h="50800">
                  <a:moveTo>
                    <a:pt x="0" y="25400"/>
                  </a:moveTo>
                  <a:cubicBezTo>
                    <a:pt x="0" y="11430"/>
                    <a:pt x="11430" y="0"/>
                    <a:pt x="25400" y="0"/>
                  </a:cubicBezTo>
                  <a:lnTo>
                    <a:pt x="1260729" y="0"/>
                  </a:lnTo>
                  <a:cubicBezTo>
                    <a:pt x="1274699" y="0"/>
                    <a:pt x="1286129" y="11430"/>
                    <a:pt x="1286129" y="25400"/>
                  </a:cubicBezTo>
                  <a:cubicBezTo>
                    <a:pt x="1286129" y="39370"/>
                    <a:pt x="1274699" y="50800"/>
                    <a:pt x="1260729" y="50800"/>
                  </a:cubicBezTo>
                  <a:lnTo>
                    <a:pt x="25400" y="50800"/>
                  </a:lnTo>
                  <a:cubicBezTo>
                    <a:pt x="11430" y="50800"/>
                    <a:pt x="0" y="39370"/>
                    <a:pt x="0" y="25400"/>
                  </a:cubicBezTo>
                  <a:close/>
                </a:path>
              </a:pathLst>
            </a:custGeom>
            <a:solidFill>
              <a:srgbClr val="194A99"/>
            </a:solidFill>
          </p:spPr>
        </p:sp>
      </p:grpSp>
      <p:grpSp>
        <p:nvGrpSpPr>
          <p:cNvPr id="10" name="Group 10"/>
          <p:cNvGrpSpPr/>
          <p:nvPr/>
        </p:nvGrpSpPr>
        <p:grpSpPr>
          <a:xfrm>
            <a:off x="1063079" y="3198911"/>
            <a:ext cx="629542" cy="629543"/>
            <a:chOff x="0" y="0"/>
            <a:chExt cx="839390" cy="839390"/>
          </a:xfrm>
        </p:grpSpPr>
        <p:sp>
          <p:nvSpPr>
            <p:cNvPr id="11" name="Freeform 11"/>
            <p:cNvSpPr/>
            <p:nvPr/>
          </p:nvSpPr>
          <p:spPr>
            <a:xfrm>
              <a:off x="6350" y="6350"/>
              <a:ext cx="826643" cy="826643"/>
            </a:xfrm>
            <a:custGeom>
              <a:avLst/>
              <a:gdLst/>
              <a:ahLst/>
              <a:cxnLst/>
              <a:rect l="l" t="t" r="r" b="b"/>
              <a:pathLst>
                <a:path w="826643" h="826643">
                  <a:moveTo>
                    <a:pt x="0" y="154305"/>
                  </a:moveTo>
                  <a:cubicBezTo>
                    <a:pt x="0" y="69088"/>
                    <a:pt x="69088" y="0"/>
                    <a:pt x="154305" y="0"/>
                  </a:cubicBezTo>
                  <a:lnTo>
                    <a:pt x="672338" y="0"/>
                  </a:lnTo>
                  <a:cubicBezTo>
                    <a:pt x="757555" y="0"/>
                    <a:pt x="826643" y="69088"/>
                    <a:pt x="826643" y="154305"/>
                  </a:cubicBezTo>
                  <a:lnTo>
                    <a:pt x="826643" y="672338"/>
                  </a:lnTo>
                  <a:cubicBezTo>
                    <a:pt x="826643" y="757555"/>
                    <a:pt x="757555" y="826643"/>
                    <a:pt x="672338" y="826643"/>
                  </a:cubicBezTo>
                  <a:lnTo>
                    <a:pt x="154305" y="826643"/>
                  </a:lnTo>
                  <a:cubicBezTo>
                    <a:pt x="69088" y="826643"/>
                    <a:pt x="0" y="757555"/>
                    <a:pt x="0" y="672338"/>
                  </a:cubicBezTo>
                  <a:close/>
                </a:path>
              </a:pathLst>
            </a:custGeom>
            <a:solidFill>
              <a:srgbClr val="003180"/>
            </a:solidFill>
          </p:spPr>
        </p:sp>
        <p:sp>
          <p:nvSpPr>
            <p:cNvPr id="12" name="Freeform 12"/>
            <p:cNvSpPr/>
            <p:nvPr/>
          </p:nvSpPr>
          <p:spPr>
            <a:xfrm>
              <a:off x="0" y="0"/>
              <a:ext cx="839343" cy="839343"/>
            </a:xfrm>
            <a:custGeom>
              <a:avLst/>
              <a:gdLst/>
              <a:ahLst/>
              <a:cxnLst/>
              <a:rect l="l" t="t" r="r" b="b"/>
              <a:pathLst>
                <a:path w="839343" h="839343">
                  <a:moveTo>
                    <a:pt x="0" y="160655"/>
                  </a:moveTo>
                  <a:cubicBezTo>
                    <a:pt x="0" y="71882"/>
                    <a:pt x="71882" y="0"/>
                    <a:pt x="160655" y="0"/>
                  </a:cubicBezTo>
                  <a:lnTo>
                    <a:pt x="678688" y="0"/>
                  </a:lnTo>
                  <a:lnTo>
                    <a:pt x="678688" y="6350"/>
                  </a:lnTo>
                  <a:lnTo>
                    <a:pt x="678688" y="0"/>
                  </a:lnTo>
                  <a:lnTo>
                    <a:pt x="678688" y="6350"/>
                  </a:lnTo>
                  <a:lnTo>
                    <a:pt x="678688" y="0"/>
                  </a:lnTo>
                  <a:cubicBezTo>
                    <a:pt x="767461" y="0"/>
                    <a:pt x="839343" y="71882"/>
                    <a:pt x="839343" y="160655"/>
                  </a:cubicBezTo>
                  <a:lnTo>
                    <a:pt x="832993" y="160655"/>
                  </a:lnTo>
                  <a:lnTo>
                    <a:pt x="839343" y="160655"/>
                  </a:lnTo>
                  <a:lnTo>
                    <a:pt x="839343" y="678688"/>
                  </a:lnTo>
                  <a:lnTo>
                    <a:pt x="832993" y="678688"/>
                  </a:lnTo>
                  <a:lnTo>
                    <a:pt x="839343" y="678688"/>
                  </a:lnTo>
                  <a:cubicBezTo>
                    <a:pt x="839343" y="767461"/>
                    <a:pt x="767461" y="839343"/>
                    <a:pt x="678688" y="839343"/>
                  </a:cubicBezTo>
                  <a:lnTo>
                    <a:pt x="678688" y="832993"/>
                  </a:lnTo>
                  <a:lnTo>
                    <a:pt x="678688" y="839343"/>
                  </a:lnTo>
                  <a:lnTo>
                    <a:pt x="160655" y="839343"/>
                  </a:lnTo>
                  <a:lnTo>
                    <a:pt x="160655" y="832993"/>
                  </a:lnTo>
                  <a:lnTo>
                    <a:pt x="160655" y="839343"/>
                  </a:lnTo>
                  <a:cubicBezTo>
                    <a:pt x="71882" y="839343"/>
                    <a:pt x="0" y="767461"/>
                    <a:pt x="0" y="678688"/>
                  </a:cubicBezTo>
                  <a:lnTo>
                    <a:pt x="0" y="160655"/>
                  </a:lnTo>
                  <a:lnTo>
                    <a:pt x="6350" y="160655"/>
                  </a:lnTo>
                  <a:lnTo>
                    <a:pt x="0" y="160655"/>
                  </a:lnTo>
                  <a:moveTo>
                    <a:pt x="12700" y="160655"/>
                  </a:moveTo>
                  <a:lnTo>
                    <a:pt x="12700" y="678688"/>
                  </a:lnTo>
                  <a:lnTo>
                    <a:pt x="6350" y="678688"/>
                  </a:lnTo>
                  <a:lnTo>
                    <a:pt x="12700" y="678688"/>
                  </a:lnTo>
                  <a:cubicBezTo>
                    <a:pt x="12700" y="760476"/>
                    <a:pt x="78994" y="826643"/>
                    <a:pt x="160655" y="826643"/>
                  </a:cubicBezTo>
                  <a:lnTo>
                    <a:pt x="678688" y="826643"/>
                  </a:lnTo>
                  <a:cubicBezTo>
                    <a:pt x="760476" y="826643"/>
                    <a:pt x="826643" y="760349"/>
                    <a:pt x="826643" y="678688"/>
                  </a:cubicBezTo>
                  <a:lnTo>
                    <a:pt x="826643" y="160655"/>
                  </a:lnTo>
                  <a:cubicBezTo>
                    <a:pt x="826643" y="78994"/>
                    <a:pt x="760476" y="12700"/>
                    <a:pt x="678688" y="12700"/>
                  </a:cubicBezTo>
                  <a:lnTo>
                    <a:pt x="160655" y="12700"/>
                  </a:lnTo>
                  <a:lnTo>
                    <a:pt x="160655" y="6350"/>
                  </a:lnTo>
                  <a:lnTo>
                    <a:pt x="160655" y="12700"/>
                  </a:lnTo>
                  <a:cubicBezTo>
                    <a:pt x="78994" y="12700"/>
                    <a:pt x="12700" y="78994"/>
                    <a:pt x="12700" y="160655"/>
                  </a:cubicBezTo>
                  <a:close/>
                </a:path>
              </a:pathLst>
            </a:custGeom>
            <a:solidFill>
              <a:srgbClr val="194A99"/>
            </a:solidFill>
          </p:spPr>
        </p:sp>
      </p:grpSp>
      <p:sp>
        <p:nvSpPr>
          <p:cNvPr id="13" name="TextBox 13"/>
          <p:cNvSpPr txBox="1"/>
          <p:nvPr/>
        </p:nvSpPr>
        <p:spPr>
          <a:xfrm>
            <a:off x="1286916" y="3364111"/>
            <a:ext cx="181868" cy="356295"/>
          </a:xfrm>
          <a:prstGeom prst="rect">
            <a:avLst/>
          </a:prstGeom>
        </p:spPr>
        <p:txBody>
          <a:bodyPr lIns="0" tIns="0" rIns="0" bIns="0" rtlCol="0" anchor="t">
            <a:spAutoFit/>
          </a:bodyPr>
          <a:lstStyle/>
          <a:p>
            <a:pPr algn="ctr">
              <a:lnSpc>
                <a:spcPts val="3250"/>
              </a:lnSpc>
            </a:pPr>
            <a:r>
              <a:rPr lang="en-US" sz="3250">
                <a:solidFill>
                  <a:srgbClr val="E2E6E9"/>
                </a:solidFill>
                <a:latin typeface="Merriweather"/>
                <a:ea typeface="Merriweather"/>
                <a:cs typeface="Merriweather"/>
                <a:sym typeface="Merriweather"/>
              </a:rPr>
              <a:t>1</a:t>
            </a:r>
          </a:p>
        </p:txBody>
      </p:sp>
      <p:sp>
        <p:nvSpPr>
          <p:cNvPr id="14" name="TextBox 14"/>
          <p:cNvSpPr txBox="1"/>
          <p:nvPr/>
        </p:nvSpPr>
        <p:spPr>
          <a:xfrm>
            <a:off x="2893665" y="3159621"/>
            <a:ext cx="3445223" cy="440085"/>
          </a:xfrm>
          <a:prstGeom prst="rect">
            <a:avLst/>
          </a:prstGeom>
        </p:spPr>
        <p:txBody>
          <a:bodyPr lIns="0" tIns="0" rIns="0" bIns="0" rtlCol="0" anchor="t">
            <a:spAutoFit/>
          </a:bodyPr>
          <a:lstStyle/>
          <a:p>
            <a:pPr algn="l">
              <a:lnSpc>
                <a:spcPts val="3374"/>
              </a:lnSpc>
            </a:pPr>
            <a:r>
              <a:rPr lang="en-US" sz="2687">
                <a:solidFill>
                  <a:srgbClr val="E2E6E9"/>
                </a:solidFill>
                <a:latin typeface="Merriweather"/>
                <a:ea typeface="Merriweather"/>
                <a:cs typeface="Merriweather"/>
                <a:sym typeface="Merriweather"/>
              </a:rPr>
              <a:t>Player 1's Move</a:t>
            </a:r>
          </a:p>
        </p:txBody>
      </p:sp>
      <p:sp>
        <p:nvSpPr>
          <p:cNvPr id="15" name="TextBox 15"/>
          <p:cNvSpPr txBox="1"/>
          <p:nvPr/>
        </p:nvSpPr>
        <p:spPr>
          <a:xfrm>
            <a:off x="2893665" y="3669804"/>
            <a:ext cx="7571780" cy="977205"/>
          </a:xfrm>
          <a:prstGeom prst="rect">
            <a:avLst/>
          </a:prstGeom>
        </p:spPr>
        <p:txBody>
          <a:bodyPr lIns="0" tIns="0" rIns="0" bIns="0" rtlCol="0" anchor="t">
            <a:spAutoFit/>
          </a:bodyPr>
          <a:lstStyle/>
          <a:p>
            <a:pPr algn="l">
              <a:lnSpc>
                <a:spcPts val="3437"/>
              </a:lnSpc>
            </a:pPr>
            <a:r>
              <a:rPr lang="en-US" sz="2125">
                <a:solidFill>
                  <a:srgbClr val="E2E6E9"/>
                </a:solidFill>
                <a:latin typeface="Merriweather"/>
                <a:ea typeface="Merriweather"/>
                <a:cs typeface="Merriweather"/>
                <a:sym typeface="Merriweather"/>
              </a:rPr>
              <a:t>Player 1 places their mark (X) on an empty square on the grid.</a:t>
            </a:r>
          </a:p>
        </p:txBody>
      </p:sp>
      <p:grpSp>
        <p:nvGrpSpPr>
          <p:cNvPr id="16" name="Group 16"/>
          <p:cNvGrpSpPr/>
          <p:nvPr/>
        </p:nvGrpSpPr>
        <p:grpSpPr>
          <a:xfrm>
            <a:off x="1649760" y="5798939"/>
            <a:ext cx="964555" cy="38100"/>
            <a:chOff x="0" y="0"/>
            <a:chExt cx="1286073" cy="50800"/>
          </a:xfrm>
        </p:grpSpPr>
        <p:sp>
          <p:nvSpPr>
            <p:cNvPr id="17" name="Freeform 17"/>
            <p:cNvSpPr/>
            <p:nvPr/>
          </p:nvSpPr>
          <p:spPr>
            <a:xfrm>
              <a:off x="0" y="0"/>
              <a:ext cx="1286129" cy="50800"/>
            </a:xfrm>
            <a:custGeom>
              <a:avLst/>
              <a:gdLst/>
              <a:ahLst/>
              <a:cxnLst/>
              <a:rect l="l" t="t" r="r" b="b"/>
              <a:pathLst>
                <a:path w="1286129" h="50800">
                  <a:moveTo>
                    <a:pt x="0" y="25400"/>
                  </a:moveTo>
                  <a:cubicBezTo>
                    <a:pt x="0" y="11430"/>
                    <a:pt x="11430" y="0"/>
                    <a:pt x="25400" y="0"/>
                  </a:cubicBezTo>
                  <a:lnTo>
                    <a:pt x="1260729" y="0"/>
                  </a:lnTo>
                  <a:cubicBezTo>
                    <a:pt x="1274699" y="0"/>
                    <a:pt x="1286129" y="11430"/>
                    <a:pt x="1286129" y="25400"/>
                  </a:cubicBezTo>
                  <a:cubicBezTo>
                    <a:pt x="1286129" y="39370"/>
                    <a:pt x="1274699" y="50800"/>
                    <a:pt x="1260729" y="50800"/>
                  </a:cubicBezTo>
                  <a:lnTo>
                    <a:pt x="25400" y="50800"/>
                  </a:lnTo>
                  <a:cubicBezTo>
                    <a:pt x="11430" y="50800"/>
                    <a:pt x="0" y="39370"/>
                    <a:pt x="0" y="25400"/>
                  </a:cubicBezTo>
                  <a:close/>
                </a:path>
              </a:pathLst>
            </a:custGeom>
            <a:solidFill>
              <a:srgbClr val="194A99"/>
            </a:solidFill>
          </p:spPr>
        </p:sp>
      </p:grpSp>
      <p:grpSp>
        <p:nvGrpSpPr>
          <p:cNvPr id="18" name="Group 18"/>
          <p:cNvGrpSpPr/>
          <p:nvPr/>
        </p:nvGrpSpPr>
        <p:grpSpPr>
          <a:xfrm>
            <a:off x="1063079" y="5503217"/>
            <a:ext cx="629542" cy="629542"/>
            <a:chOff x="0" y="0"/>
            <a:chExt cx="839390" cy="839390"/>
          </a:xfrm>
        </p:grpSpPr>
        <p:sp>
          <p:nvSpPr>
            <p:cNvPr id="19" name="Freeform 19"/>
            <p:cNvSpPr/>
            <p:nvPr/>
          </p:nvSpPr>
          <p:spPr>
            <a:xfrm>
              <a:off x="6350" y="6350"/>
              <a:ext cx="826643" cy="826643"/>
            </a:xfrm>
            <a:custGeom>
              <a:avLst/>
              <a:gdLst/>
              <a:ahLst/>
              <a:cxnLst/>
              <a:rect l="l" t="t" r="r" b="b"/>
              <a:pathLst>
                <a:path w="826643" h="826643">
                  <a:moveTo>
                    <a:pt x="0" y="154305"/>
                  </a:moveTo>
                  <a:cubicBezTo>
                    <a:pt x="0" y="69088"/>
                    <a:pt x="69088" y="0"/>
                    <a:pt x="154305" y="0"/>
                  </a:cubicBezTo>
                  <a:lnTo>
                    <a:pt x="672338" y="0"/>
                  </a:lnTo>
                  <a:cubicBezTo>
                    <a:pt x="757555" y="0"/>
                    <a:pt x="826643" y="69088"/>
                    <a:pt x="826643" y="154305"/>
                  </a:cubicBezTo>
                  <a:lnTo>
                    <a:pt x="826643" y="672338"/>
                  </a:lnTo>
                  <a:cubicBezTo>
                    <a:pt x="826643" y="757555"/>
                    <a:pt x="757555" y="826643"/>
                    <a:pt x="672338" y="826643"/>
                  </a:cubicBezTo>
                  <a:lnTo>
                    <a:pt x="154305" y="826643"/>
                  </a:lnTo>
                  <a:cubicBezTo>
                    <a:pt x="69088" y="826643"/>
                    <a:pt x="0" y="757555"/>
                    <a:pt x="0" y="672338"/>
                  </a:cubicBezTo>
                  <a:close/>
                </a:path>
              </a:pathLst>
            </a:custGeom>
            <a:solidFill>
              <a:srgbClr val="003180"/>
            </a:solidFill>
          </p:spPr>
        </p:sp>
        <p:sp>
          <p:nvSpPr>
            <p:cNvPr id="20" name="Freeform 20"/>
            <p:cNvSpPr/>
            <p:nvPr/>
          </p:nvSpPr>
          <p:spPr>
            <a:xfrm>
              <a:off x="0" y="0"/>
              <a:ext cx="839343" cy="839343"/>
            </a:xfrm>
            <a:custGeom>
              <a:avLst/>
              <a:gdLst/>
              <a:ahLst/>
              <a:cxnLst/>
              <a:rect l="l" t="t" r="r" b="b"/>
              <a:pathLst>
                <a:path w="839343" h="839343">
                  <a:moveTo>
                    <a:pt x="0" y="160655"/>
                  </a:moveTo>
                  <a:cubicBezTo>
                    <a:pt x="0" y="71882"/>
                    <a:pt x="71882" y="0"/>
                    <a:pt x="160655" y="0"/>
                  </a:cubicBezTo>
                  <a:lnTo>
                    <a:pt x="678688" y="0"/>
                  </a:lnTo>
                  <a:lnTo>
                    <a:pt x="678688" y="6350"/>
                  </a:lnTo>
                  <a:lnTo>
                    <a:pt x="678688" y="0"/>
                  </a:lnTo>
                  <a:lnTo>
                    <a:pt x="678688" y="6350"/>
                  </a:lnTo>
                  <a:lnTo>
                    <a:pt x="678688" y="0"/>
                  </a:lnTo>
                  <a:cubicBezTo>
                    <a:pt x="767461" y="0"/>
                    <a:pt x="839343" y="71882"/>
                    <a:pt x="839343" y="160655"/>
                  </a:cubicBezTo>
                  <a:lnTo>
                    <a:pt x="832993" y="160655"/>
                  </a:lnTo>
                  <a:lnTo>
                    <a:pt x="839343" y="160655"/>
                  </a:lnTo>
                  <a:lnTo>
                    <a:pt x="839343" y="678688"/>
                  </a:lnTo>
                  <a:lnTo>
                    <a:pt x="832993" y="678688"/>
                  </a:lnTo>
                  <a:lnTo>
                    <a:pt x="839343" y="678688"/>
                  </a:lnTo>
                  <a:cubicBezTo>
                    <a:pt x="839343" y="767461"/>
                    <a:pt x="767461" y="839343"/>
                    <a:pt x="678688" y="839343"/>
                  </a:cubicBezTo>
                  <a:lnTo>
                    <a:pt x="678688" y="832993"/>
                  </a:lnTo>
                  <a:lnTo>
                    <a:pt x="678688" y="839343"/>
                  </a:lnTo>
                  <a:lnTo>
                    <a:pt x="160655" y="839343"/>
                  </a:lnTo>
                  <a:lnTo>
                    <a:pt x="160655" y="832993"/>
                  </a:lnTo>
                  <a:lnTo>
                    <a:pt x="160655" y="839343"/>
                  </a:lnTo>
                  <a:cubicBezTo>
                    <a:pt x="71882" y="839343"/>
                    <a:pt x="0" y="767461"/>
                    <a:pt x="0" y="678688"/>
                  </a:cubicBezTo>
                  <a:lnTo>
                    <a:pt x="0" y="160655"/>
                  </a:lnTo>
                  <a:lnTo>
                    <a:pt x="6350" y="160655"/>
                  </a:lnTo>
                  <a:lnTo>
                    <a:pt x="0" y="160655"/>
                  </a:lnTo>
                  <a:moveTo>
                    <a:pt x="12700" y="160655"/>
                  </a:moveTo>
                  <a:lnTo>
                    <a:pt x="12700" y="678688"/>
                  </a:lnTo>
                  <a:lnTo>
                    <a:pt x="6350" y="678688"/>
                  </a:lnTo>
                  <a:lnTo>
                    <a:pt x="12700" y="678688"/>
                  </a:lnTo>
                  <a:cubicBezTo>
                    <a:pt x="12700" y="760476"/>
                    <a:pt x="78994" y="826643"/>
                    <a:pt x="160655" y="826643"/>
                  </a:cubicBezTo>
                  <a:lnTo>
                    <a:pt x="678688" y="826643"/>
                  </a:lnTo>
                  <a:cubicBezTo>
                    <a:pt x="760476" y="826643"/>
                    <a:pt x="826643" y="760349"/>
                    <a:pt x="826643" y="678688"/>
                  </a:cubicBezTo>
                  <a:lnTo>
                    <a:pt x="826643" y="160655"/>
                  </a:lnTo>
                  <a:cubicBezTo>
                    <a:pt x="826643" y="78994"/>
                    <a:pt x="760476" y="12700"/>
                    <a:pt x="678688" y="12700"/>
                  </a:cubicBezTo>
                  <a:lnTo>
                    <a:pt x="160655" y="12700"/>
                  </a:lnTo>
                  <a:lnTo>
                    <a:pt x="160655" y="6350"/>
                  </a:lnTo>
                  <a:lnTo>
                    <a:pt x="160655" y="12700"/>
                  </a:lnTo>
                  <a:cubicBezTo>
                    <a:pt x="78994" y="12700"/>
                    <a:pt x="12700" y="78994"/>
                    <a:pt x="12700" y="160655"/>
                  </a:cubicBezTo>
                  <a:close/>
                </a:path>
              </a:pathLst>
            </a:custGeom>
            <a:solidFill>
              <a:srgbClr val="194A99"/>
            </a:solidFill>
          </p:spPr>
        </p:sp>
      </p:grpSp>
      <p:sp>
        <p:nvSpPr>
          <p:cNvPr id="21" name="TextBox 21"/>
          <p:cNvSpPr txBox="1"/>
          <p:nvPr/>
        </p:nvSpPr>
        <p:spPr>
          <a:xfrm>
            <a:off x="1254175" y="5668416"/>
            <a:ext cx="247204" cy="356295"/>
          </a:xfrm>
          <a:prstGeom prst="rect">
            <a:avLst/>
          </a:prstGeom>
        </p:spPr>
        <p:txBody>
          <a:bodyPr lIns="0" tIns="0" rIns="0" bIns="0" rtlCol="0" anchor="t">
            <a:spAutoFit/>
          </a:bodyPr>
          <a:lstStyle/>
          <a:p>
            <a:pPr algn="ctr">
              <a:lnSpc>
                <a:spcPts val="3250"/>
              </a:lnSpc>
            </a:pPr>
            <a:r>
              <a:rPr lang="en-US" sz="3250">
                <a:solidFill>
                  <a:srgbClr val="E2E6E9"/>
                </a:solidFill>
                <a:latin typeface="Merriweather"/>
                <a:ea typeface="Merriweather"/>
                <a:cs typeface="Merriweather"/>
                <a:sym typeface="Merriweather"/>
              </a:rPr>
              <a:t>2</a:t>
            </a:r>
          </a:p>
        </p:txBody>
      </p:sp>
      <p:sp>
        <p:nvSpPr>
          <p:cNvPr id="22" name="TextBox 22"/>
          <p:cNvSpPr txBox="1"/>
          <p:nvPr/>
        </p:nvSpPr>
        <p:spPr>
          <a:xfrm>
            <a:off x="2893665" y="5463927"/>
            <a:ext cx="3445223" cy="440085"/>
          </a:xfrm>
          <a:prstGeom prst="rect">
            <a:avLst/>
          </a:prstGeom>
        </p:spPr>
        <p:txBody>
          <a:bodyPr lIns="0" tIns="0" rIns="0" bIns="0" rtlCol="0" anchor="t">
            <a:spAutoFit/>
          </a:bodyPr>
          <a:lstStyle/>
          <a:p>
            <a:pPr algn="l">
              <a:lnSpc>
                <a:spcPts val="3374"/>
              </a:lnSpc>
            </a:pPr>
            <a:r>
              <a:rPr lang="en-US" sz="2687">
                <a:solidFill>
                  <a:srgbClr val="E2E6E9"/>
                </a:solidFill>
                <a:latin typeface="Merriweather"/>
                <a:ea typeface="Merriweather"/>
                <a:cs typeface="Merriweather"/>
                <a:sym typeface="Merriweather"/>
              </a:rPr>
              <a:t>Player 2's Move</a:t>
            </a:r>
          </a:p>
        </p:txBody>
      </p:sp>
      <p:sp>
        <p:nvSpPr>
          <p:cNvPr id="23" name="TextBox 23"/>
          <p:cNvSpPr txBox="1"/>
          <p:nvPr/>
        </p:nvSpPr>
        <p:spPr>
          <a:xfrm>
            <a:off x="2893665" y="5974110"/>
            <a:ext cx="7571780" cy="977205"/>
          </a:xfrm>
          <a:prstGeom prst="rect">
            <a:avLst/>
          </a:prstGeom>
        </p:spPr>
        <p:txBody>
          <a:bodyPr lIns="0" tIns="0" rIns="0" bIns="0" rtlCol="0" anchor="t">
            <a:spAutoFit/>
          </a:bodyPr>
          <a:lstStyle/>
          <a:p>
            <a:pPr algn="l">
              <a:lnSpc>
                <a:spcPts val="3437"/>
              </a:lnSpc>
            </a:pPr>
            <a:r>
              <a:rPr lang="en-US" sz="2125">
                <a:solidFill>
                  <a:srgbClr val="E2E6E9"/>
                </a:solidFill>
                <a:latin typeface="Merriweather"/>
                <a:ea typeface="Merriweather"/>
                <a:cs typeface="Merriweather"/>
                <a:sym typeface="Merriweather"/>
              </a:rPr>
              <a:t>Player 2 places their mark (O) on an another empty square.</a:t>
            </a:r>
          </a:p>
        </p:txBody>
      </p:sp>
      <p:grpSp>
        <p:nvGrpSpPr>
          <p:cNvPr id="24" name="Group 24"/>
          <p:cNvGrpSpPr/>
          <p:nvPr/>
        </p:nvGrpSpPr>
        <p:grpSpPr>
          <a:xfrm>
            <a:off x="1649760" y="8103245"/>
            <a:ext cx="964555" cy="38100"/>
            <a:chOff x="0" y="0"/>
            <a:chExt cx="1286073" cy="50800"/>
          </a:xfrm>
        </p:grpSpPr>
        <p:sp>
          <p:nvSpPr>
            <p:cNvPr id="25" name="Freeform 25"/>
            <p:cNvSpPr/>
            <p:nvPr/>
          </p:nvSpPr>
          <p:spPr>
            <a:xfrm>
              <a:off x="0" y="0"/>
              <a:ext cx="1286129" cy="50800"/>
            </a:xfrm>
            <a:custGeom>
              <a:avLst/>
              <a:gdLst/>
              <a:ahLst/>
              <a:cxnLst/>
              <a:rect l="l" t="t" r="r" b="b"/>
              <a:pathLst>
                <a:path w="1286129" h="50800">
                  <a:moveTo>
                    <a:pt x="0" y="25400"/>
                  </a:moveTo>
                  <a:cubicBezTo>
                    <a:pt x="0" y="11430"/>
                    <a:pt x="11430" y="0"/>
                    <a:pt x="25400" y="0"/>
                  </a:cubicBezTo>
                  <a:lnTo>
                    <a:pt x="1260729" y="0"/>
                  </a:lnTo>
                  <a:cubicBezTo>
                    <a:pt x="1274699" y="0"/>
                    <a:pt x="1286129" y="11430"/>
                    <a:pt x="1286129" y="25400"/>
                  </a:cubicBezTo>
                  <a:cubicBezTo>
                    <a:pt x="1286129" y="39370"/>
                    <a:pt x="1274699" y="50800"/>
                    <a:pt x="1260729" y="50800"/>
                  </a:cubicBezTo>
                  <a:lnTo>
                    <a:pt x="25400" y="50800"/>
                  </a:lnTo>
                  <a:cubicBezTo>
                    <a:pt x="11430" y="50800"/>
                    <a:pt x="0" y="39370"/>
                    <a:pt x="0" y="25400"/>
                  </a:cubicBezTo>
                  <a:close/>
                </a:path>
              </a:pathLst>
            </a:custGeom>
            <a:solidFill>
              <a:srgbClr val="194A99"/>
            </a:solidFill>
          </p:spPr>
        </p:sp>
      </p:grpSp>
      <p:grpSp>
        <p:nvGrpSpPr>
          <p:cNvPr id="26" name="Group 26"/>
          <p:cNvGrpSpPr/>
          <p:nvPr/>
        </p:nvGrpSpPr>
        <p:grpSpPr>
          <a:xfrm>
            <a:off x="1063079" y="7807524"/>
            <a:ext cx="629542" cy="629542"/>
            <a:chOff x="0" y="0"/>
            <a:chExt cx="839390" cy="839390"/>
          </a:xfrm>
        </p:grpSpPr>
        <p:sp>
          <p:nvSpPr>
            <p:cNvPr id="27" name="Freeform 27"/>
            <p:cNvSpPr/>
            <p:nvPr/>
          </p:nvSpPr>
          <p:spPr>
            <a:xfrm>
              <a:off x="6350" y="6350"/>
              <a:ext cx="826643" cy="826643"/>
            </a:xfrm>
            <a:custGeom>
              <a:avLst/>
              <a:gdLst/>
              <a:ahLst/>
              <a:cxnLst/>
              <a:rect l="l" t="t" r="r" b="b"/>
              <a:pathLst>
                <a:path w="826643" h="826643">
                  <a:moveTo>
                    <a:pt x="0" y="154305"/>
                  </a:moveTo>
                  <a:cubicBezTo>
                    <a:pt x="0" y="69088"/>
                    <a:pt x="69088" y="0"/>
                    <a:pt x="154305" y="0"/>
                  </a:cubicBezTo>
                  <a:lnTo>
                    <a:pt x="672338" y="0"/>
                  </a:lnTo>
                  <a:cubicBezTo>
                    <a:pt x="757555" y="0"/>
                    <a:pt x="826643" y="69088"/>
                    <a:pt x="826643" y="154305"/>
                  </a:cubicBezTo>
                  <a:lnTo>
                    <a:pt x="826643" y="672338"/>
                  </a:lnTo>
                  <a:cubicBezTo>
                    <a:pt x="826643" y="757555"/>
                    <a:pt x="757555" y="826643"/>
                    <a:pt x="672338" y="826643"/>
                  </a:cubicBezTo>
                  <a:lnTo>
                    <a:pt x="154305" y="826643"/>
                  </a:lnTo>
                  <a:cubicBezTo>
                    <a:pt x="69088" y="826643"/>
                    <a:pt x="0" y="757555"/>
                    <a:pt x="0" y="672338"/>
                  </a:cubicBezTo>
                  <a:close/>
                </a:path>
              </a:pathLst>
            </a:custGeom>
            <a:solidFill>
              <a:srgbClr val="003180"/>
            </a:solidFill>
          </p:spPr>
        </p:sp>
        <p:sp>
          <p:nvSpPr>
            <p:cNvPr id="28" name="Freeform 28"/>
            <p:cNvSpPr/>
            <p:nvPr/>
          </p:nvSpPr>
          <p:spPr>
            <a:xfrm>
              <a:off x="0" y="0"/>
              <a:ext cx="839343" cy="839343"/>
            </a:xfrm>
            <a:custGeom>
              <a:avLst/>
              <a:gdLst/>
              <a:ahLst/>
              <a:cxnLst/>
              <a:rect l="l" t="t" r="r" b="b"/>
              <a:pathLst>
                <a:path w="839343" h="839343">
                  <a:moveTo>
                    <a:pt x="0" y="160655"/>
                  </a:moveTo>
                  <a:cubicBezTo>
                    <a:pt x="0" y="71882"/>
                    <a:pt x="71882" y="0"/>
                    <a:pt x="160655" y="0"/>
                  </a:cubicBezTo>
                  <a:lnTo>
                    <a:pt x="678688" y="0"/>
                  </a:lnTo>
                  <a:lnTo>
                    <a:pt x="678688" y="6350"/>
                  </a:lnTo>
                  <a:lnTo>
                    <a:pt x="678688" y="0"/>
                  </a:lnTo>
                  <a:lnTo>
                    <a:pt x="678688" y="6350"/>
                  </a:lnTo>
                  <a:lnTo>
                    <a:pt x="678688" y="0"/>
                  </a:lnTo>
                  <a:cubicBezTo>
                    <a:pt x="767461" y="0"/>
                    <a:pt x="839343" y="71882"/>
                    <a:pt x="839343" y="160655"/>
                  </a:cubicBezTo>
                  <a:lnTo>
                    <a:pt x="832993" y="160655"/>
                  </a:lnTo>
                  <a:lnTo>
                    <a:pt x="839343" y="160655"/>
                  </a:lnTo>
                  <a:lnTo>
                    <a:pt x="839343" y="678688"/>
                  </a:lnTo>
                  <a:lnTo>
                    <a:pt x="832993" y="678688"/>
                  </a:lnTo>
                  <a:lnTo>
                    <a:pt x="839343" y="678688"/>
                  </a:lnTo>
                  <a:cubicBezTo>
                    <a:pt x="839343" y="767461"/>
                    <a:pt x="767461" y="839343"/>
                    <a:pt x="678688" y="839343"/>
                  </a:cubicBezTo>
                  <a:lnTo>
                    <a:pt x="678688" y="832993"/>
                  </a:lnTo>
                  <a:lnTo>
                    <a:pt x="678688" y="839343"/>
                  </a:lnTo>
                  <a:lnTo>
                    <a:pt x="160655" y="839343"/>
                  </a:lnTo>
                  <a:lnTo>
                    <a:pt x="160655" y="832993"/>
                  </a:lnTo>
                  <a:lnTo>
                    <a:pt x="160655" y="839343"/>
                  </a:lnTo>
                  <a:cubicBezTo>
                    <a:pt x="71882" y="839343"/>
                    <a:pt x="0" y="767461"/>
                    <a:pt x="0" y="678688"/>
                  </a:cubicBezTo>
                  <a:lnTo>
                    <a:pt x="0" y="160655"/>
                  </a:lnTo>
                  <a:lnTo>
                    <a:pt x="6350" y="160655"/>
                  </a:lnTo>
                  <a:lnTo>
                    <a:pt x="0" y="160655"/>
                  </a:lnTo>
                  <a:moveTo>
                    <a:pt x="12700" y="160655"/>
                  </a:moveTo>
                  <a:lnTo>
                    <a:pt x="12700" y="678688"/>
                  </a:lnTo>
                  <a:lnTo>
                    <a:pt x="6350" y="678688"/>
                  </a:lnTo>
                  <a:lnTo>
                    <a:pt x="12700" y="678688"/>
                  </a:lnTo>
                  <a:cubicBezTo>
                    <a:pt x="12700" y="760476"/>
                    <a:pt x="78994" y="826643"/>
                    <a:pt x="160655" y="826643"/>
                  </a:cubicBezTo>
                  <a:lnTo>
                    <a:pt x="678688" y="826643"/>
                  </a:lnTo>
                  <a:cubicBezTo>
                    <a:pt x="760476" y="826643"/>
                    <a:pt x="826643" y="760349"/>
                    <a:pt x="826643" y="678688"/>
                  </a:cubicBezTo>
                  <a:lnTo>
                    <a:pt x="826643" y="160655"/>
                  </a:lnTo>
                  <a:cubicBezTo>
                    <a:pt x="826643" y="78994"/>
                    <a:pt x="760476" y="12700"/>
                    <a:pt x="678688" y="12700"/>
                  </a:cubicBezTo>
                  <a:lnTo>
                    <a:pt x="160655" y="12700"/>
                  </a:lnTo>
                  <a:lnTo>
                    <a:pt x="160655" y="6350"/>
                  </a:lnTo>
                  <a:lnTo>
                    <a:pt x="160655" y="12700"/>
                  </a:lnTo>
                  <a:cubicBezTo>
                    <a:pt x="78994" y="12700"/>
                    <a:pt x="12700" y="78994"/>
                    <a:pt x="12700" y="160655"/>
                  </a:cubicBezTo>
                  <a:close/>
                </a:path>
              </a:pathLst>
            </a:custGeom>
            <a:solidFill>
              <a:srgbClr val="194A99"/>
            </a:solidFill>
          </p:spPr>
        </p:sp>
      </p:grpSp>
      <p:sp>
        <p:nvSpPr>
          <p:cNvPr id="29" name="TextBox 29"/>
          <p:cNvSpPr txBox="1"/>
          <p:nvPr/>
        </p:nvSpPr>
        <p:spPr>
          <a:xfrm>
            <a:off x="1262062" y="7972722"/>
            <a:ext cx="231576" cy="356295"/>
          </a:xfrm>
          <a:prstGeom prst="rect">
            <a:avLst/>
          </a:prstGeom>
        </p:spPr>
        <p:txBody>
          <a:bodyPr lIns="0" tIns="0" rIns="0" bIns="0" rtlCol="0" anchor="t">
            <a:spAutoFit/>
          </a:bodyPr>
          <a:lstStyle/>
          <a:p>
            <a:pPr algn="ctr">
              <a:lnSpc>
                <a:spcPts val="3250"/>
              </a:lnSpc>
            </a:pPr>
            <a:r>
              <a:rPr lang="en-US" sz="3250">
                <a:solidFill>
                  <a:srgbClr val="E2E6E9"/>
                </a:solidFill>
                <a:latin typeface="Merriweather"/>
                <a:ea typeface="Merriweather"/>
                <a:cs typeface="Merriweather"/>
                <a:sym typeface="Merriweather"/>
              </a:rPr>
              <a:t>3</a:t>
            </a:r>
          </a:p>
        </p:txBody>
      </p:sp>
      <p:sp>
        <p:nvSpPr>
          <p:cNvPr id="30" name="TextBox 30"/>
          <p:cNvSpPr txBox="1"/>
          <p:nvPr/>
        </p:nvSpPr>
        <p:spPr>
          <a:xfrm>
            <a:off x="2893665" y="7768232"/>
            <a:ext cx="3445223" cy="440085"/>
          </a:xfrm>
          <a:prstGeom prst="rect">
            <a:avLst/>
          </a:prstGeom>
        </p:spPr>
        <p:txBody>
          <a:bodyPr lIns="0" tIns="0" rIns="0" bIns="0" rtlCol="0" anchor="t">
            <a:spAutoFit/>
          </a:bodyPr>
          <a:lstStyle/>
          <a:p>
            <a:pPr algn="l">
              <a:lnSpc>
                <a:spcPts val="3374"/>
              </a:lnSpc>
            </a:pPr>
            <a:r>
              <a:rPr lang="en-US" sz="2687">
                <a:solidFill>
                  <a:srgbClr val="E2E6E9"/>
                </a:solidFill>
                <a:latin typeface="Merriweather"/>
                <a:ea typeface="Merriweather"/>
                <a:cs typeface="Merriweather"/>
                <a:sym typeface="Merriweather"/>
              </a:rPr>
              <a:t>Winning Condition</a:t>
            </a:r>
          </a:p>
        </p:txBody>
      </p:sp>
      <p:sp>
        <p:nvSpPr>
          <p:cNvPr id="31" name="TextBox 31"/>
          <p:cNvSpPr txBox="1"/>
          <p:nvPr/>
        </p:nvSpPr>
        <p:spPr>
          <a:xfrm>
            <a:off x="2893665" y="8278416"/>
            <a:ext cx="7571780" cy="977205"/>
          </a:xfrm>
          <a:prstGeom prst="rect">
            <a:avLst/>
          </a:prstGeom>
        </p:spPr>
        <p:txBody>
          <a:bodyPr lIns="0" tIns="0" rIns="0" bIns="0" rtlCol="0" anchor="t">
            <a:spAutoFit/>
          </a:bodyPr>
          <a:lstStyle/>
          <a:p>
            <a:pPr algn="l">
              <a:lnSpc>
                <a:spcPts val="3437"/>
              </a:lnSpc>
            </a:pPr>
            <a:r>
              <a:rPr lang="en-US" sz="2125">
                <a:solidFill>
                  <a:srgbClr val="E2E6E9"/>
                </a:solidFill>
                <a:latin typeface="Merriweather"/>
                <a:ea typeface="Merriweather"/>
                <a:cs typeface="Merriweather"/>
                <a:sym typeface="Merriweather"/>
              </a:rPr>
              <a:t>The game continues until one player achieves three in a row or all squares are filled.</a:t>
            </a:r>
          </a:p>
        </p:txBody>
      </p:sp>
      <p:sp>
        <p:nvSpPr>
          <p:cNvPr id="32" name="Freeform 32" descr="preencoded.png"/>
          <p:cNvSpPr/>
          <p:nvPr/>
        </p:nvSpPr>
        <p:spPr>
          <a:xfrm>
            <a:off x="11430000" y="0"/>
            <a:ext cx="6858000" cy="10288935"/>
          </a:xfrm>
          <a:custGeom>
            <a:avLst/>
            <a:gdLst/>
            <a:ahLst/>
            <a:cxnLst/>
            <a:rect l="l" t="t" r="r" b="b"/>
            <a:pathLst>
              <a:path w="6858000" h="10288935">
                <a:moveTo>
                  <a:pt x="0" y="0"/>
                </a:moveTo>
                <a:lnTo>
                  <a:pt x="6858000" y="0"/>
                </a:lnTo>
                <a:lnTo>
                  <a:pt x="6858000" y="10288935"/>
                </a:lnTo>
                <a:lnTo>
                  <a:pt x="0" y="10288935"/>
                </a:lnTo>
                <a:lnTo>
                  <a:pt x="0" y="0"/>
                </a:lnTo>
                <a:close/>
              </a:path>
            </a:pathLst>
          </a:custGeom>
          <a:blipFill>
            <a:blip r:embed="rId3"/>
            <a:stretch>
              <a:fillRect l="-9" r="-9"/>
            </a:stretch>
          </a:blipFill>
        </p:spPr>
      </p:sp>
      <p:sp>
        <p:nvSpPr>
          <p:cNvPr id="33" name="Freeform 8">
            <a:extLst>
              <a:ext uri="{FF2B5EF4-FFF2-40B4-BE49-F238E27FC236}">
                <a16:creationId xmlns:a16="http://schemas.microsoft.com/office/drawing/2014/main" id="{71BF9835-FD3D-9DD6-DD2F-C1200A12F8CF}"/>
              </a:ext>
            </a:extLst>
          </p:cNvPr>
          <p:cNvSpPr/>
          <p:nvPr/>
        </p:nvSpPr>
        <p:spPr>
          <a:xfrm>
            <a:off x="16651961" y="266700"/>
            <a:ext cx="1415386" cy="1481936"/>
          </a:xfrm>
          <a:custGeom>
            <a:avLst/>
            <a:gdLst/>
            <a:ahLst/>
            <a:cxnLst/>
            <a:rect l="l" t="t" r="r" b="b"/>
            <a:pathLst>
              <a:path w="1415386" h="1481936">
                <a:moveTo>
                  <a:pt x="0" y="0"/>
                </a:moveTo>
                <a:lnTo>
                  <a:pt x="1415386" y="0"/>
                </a:lnTo>
                <a:lnTo>
                  <a:pt x="1415386" y="1481936"/>
                </a:lnTo>
                <a:lnTo>
                  <a:pt x="0" y="1481936"/>
                </a:lnTo>
                <a:lnTo>
                  <a:pt x="0" y="0"/>
                </a:lnTo>
                <a:close/>
              </a:path>
            </a:pathLst>
          </a:custGeom>
          <a:blipFill>
            <a:blip r:embed="rId4"/>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74902"/>
              </a:srgbClr>
            </a:solidFill>
          </p:spPr>
        </p:sp>
      </p:grpSp>
      <p:sp>
        <p:nvSpPr>
          <p:cNvPr id="5" name="Freeform 5" descr="preencoded.png"/>
          <p:cNvSpPr/>
          <p:nvPr/>
        </p:nvSpPr>
        <p:spPr>
          <a:xfrm>
            <a:off x="0" y="0"/>
            <a:ext cx="18288000" cy="3856732"/>
          </a:xfrm>
          <a:custGeom>
            <a:avLst/>
            <a:gdLst/>
            <a:ahLst/>
            <a:cxnLst/>
            <a:rect l="l" t="t" r="r" b="b"/>
            <a:pathLst>
              <a:path w="18288000" h="3856732">
                <a:moveTo>
                  <a:pt x="0" y="0"/>
                </a:moveTo>
                <a:lnTo>
                  <a:pt x="18288000" y="0"/>
                </a:lnTo>
                <a:lnTo>
                  <a:pt x="18288000" y="3856732"/>
                </a:lnTo>
                <a:lnTo>
                  <a:pt x="0" y="3856732"/>
                </a:lnTo>
                <a:lnTo>
                  <a:pt x="0" y="0"/>
                </a:lnTo>
                <a:close/>
              </a:path>
            </a:pathLst>
          </a:custGeom>
          <a:blipFill>
            <a:blip r:embed="rId3"/>
            <a:stretch>
              <a:fillRect t="-11" b="-11"/>
            </a:stretch>
          </a:blipFill>
        </p:spPr>
      </p:sp>
      <p:sp>
        <p:nvSpPr>
          <p:cNvPr id="6" name="TextBox 6"/>
          <p:cNvSpPr txBox="1"/>
          <p:nvPr/>
        </p:nvSpPr>
        <p:spPr>
          <a:xfrm>
            <a:off x="1079748" y="5082629"/>
            <a:ext cx="10588972" cy="992684"/>
          </a:xfrm>
          <a:prstGeom prst="rect">
            <a:avLst/>
          </a:prstGeom>
        </p:spPr>
        <p:txBody>
          <a:bodyPr lIns="0" tIns="0" rIns="0" bIns="0" rtlCol="0" anchor="t">
            <a:spAutoFit/>
          </a:bodyPr>
          <a:lstStyle/>
          <a:p>
            <a:pPr algn="l">
              <a:lnSpc>
                <a:spcPts val="7562"/>
              </a:lnSpc>
            </a:pPr>
            <a:r>
              <a:rPr lang="en-US" sz="6062">
                <a:solidFill>
                  <a:srgbClr val="F5F0F0"/>
                </a:solidFill>
                <a:latin typeface="Merriweather"/>
                <a:ea typeface="Merriweather"/>
                <a:cs typeface="Merriweather"/>
                <a:sym typeface="Merriweather"/>
              </a:rPr>
              <a:t>The AI's Strategic Approach</a:t>
            </a:r>
          </a:p>
        </p:txBody>
      </p:sp>
      <p:grpSp>
        <p:nvGrpSpPr>
          <p:cNvPr id="7" name="Group 7"/>
          <p:cNvGrpSpPr/>
          <p:nvPr/>
        </p:nvGrpSpPr>
        <p:grpSpPr>
          <a:xfrm>
            <a:off x="1070222" y="6875561"/>
            <a:ext cx="713185" cy="713185"/>
            <a:chOff x="0" y="0"/>
            <a:chExt cx="950913" cy="950913"/>
          </a:xfrm>
        </p:grpSpPr>
        <p:sp>
          <p:nvSpPr>
            <p:cNvPr id="8" name="Freeform 8"/>
            <p:cNvSpPr/>
            <p:nvPr/>
          </p:nvSpPr>
          <p:spPr>
            <a:xfrm>
              <a:off x="12700" y="12700"/>
              <a:ext cx="925576" cy="925576"/>
            </a:xfrm>
            <a:custGeom>
              <a:avLst/>
              <a:gdLst/>
              <a:ahLst/>
              <a:cxnLst/>
              <a:rect l="l" t="t" r="r" b="b"/>
              <a:pathLst>
                <a:path w="925576" h="925576">
                  <a:moveTo>
                    <a:pt x="0" y="172847"/>
                  </a:moveTo>
                  <a:cubicBezTo>
                    <a:pt x="0" y="77343"/>
                    <a:pt x="77343" y="0"/>
                    <a:pt x="172847" y="0"/>
                  </a:cubicBezTo>
                  <a:lnTo>
                    <a:pt x="752729" y="0"/>
                  </a:lnTo>
                  <a:cubicBezTo>
                    <a:pt x="848106" y="0"/>
                    <a:pt x="925576" y="77343"/>
                    <a:pt x="925576" y="172847"/>
                  </a:cubicBezTo>
                  <a:lnTo>
                    <a:pt x="925576" y="752729"/>
                  </a:lnTo>
                  <a:cubicBezTo>
                    <a:pt x="925576" y="848106"/>
                    <a:pt x="848233" y="925576"/>
                    <a:pt x="752729" y="925576"/>
                  </a:cubicBezTo>
                  <a:lnTo>
                    <a:pt x="172847" y="925576"/>
                  </a:lnTo>
                  <a:cubicBezTo>
                    <a:pt x="77343" y="925576"/>
                    <a:pt x="0" y="848106"/>
                    <a:pt x="0" y="752729"/>
                  </a:cubicBezTo>
                  <a:close/>
                </a:path>
              </a:pathLst>
            </a:custGeom>
            <a:solidFill>
              <a:srgbClr val="003180"/>
            </a:solidFill>
          </p:spPr>
        </p:sp>
        <p:sp>
          <p:nvSpPr>
            <p:cNvPr id="9" name="Freeform 9"/>
            <p:cNvSpPr/>
            <p:nvPr/>
          </p:nvSpPr>
          <p:spPr>
            <a:xfrm>
              <a:off x="0" y="0"/>
              <a:ext cx="950976" cy="950976"/>
            </a:xfrm>
            <a:custGeom>
              <a:avLst/>
              <a:gdLst/>
              <a:ahLst/>
              <a:cxnLst/>
              <a:rect l="l" t="t" r="r" b="b"/>
              <a:pathLst>
                <a:path w="950976" h="950976">
                  <a:moveTo>
                    <a:pt x="0" y="185547"/>
                  </a:moveTo>
                  <a:cubicBezTo>
                    <a:pt x="0" y="83058"/>
                    <a:pt x="83058" y="0"/>
                    <a:pt x="185547" y="0"/>
                  </a:cubicBezTo>
                  <a:lnTo>
                    <a:pt x="765429" y="0"/>
                  </a:lnTo>
                  <a:lnTo>
                    <a:pt x="765429" y="12700"/>
                  </a:lnTo>
                  <a:lnTo>
                    <a:pt x="765429" y="0"/>
                  </a:lnTo>
                  <a:lnTo>
                    <a:pt x="765429" y="12700"/>
                  </a:lnTo>
                  <a:lnTo>
                    <a:pt x="765429" y="0"/>
                  </a:lnTo>
                  <a:cubicBezTo>
                    <a:pt x="867918" y="0"/>
                    <a:pt x="950976" y="83058"/>
                    <a:pt x="950976" y="185547"/>
                  </a:cubicBezTo>
                  <a:lnTo>
                    <a:pt x="950976" y="765429"/>
                  </a:lnTo>
                  <a:lnTo>
                    <a:pt x="938276" y="765429"/>
                  </a:lnTo>
                  <a:lnTo>
                    <a:pt x="950976" y="765429"/>
                  </a:lnTo>
                  <a:cubicBezTo>
                    <a:pt x="950976" y="867918"/>
                    <a:pt x="867918" y="950976"/>
                    <a:pt x="765429" y="950976"/>
                  </a:cubicBezTo>
                  <a:lnTo>
                    <a:pt x="765429" y="938276"/>
                  </a:lnTo>
                  <a:lnTo>
                    <a:pt x="765429" y="950976"/>
                  </a:lnTo>
                  <a:lnTo>
                    <a:pt x="185547" y="950976"/>
                  </a:lnTo>
                  <a:lnTo>
                    <a:pt x="185547" y="938276"/>
                  </a:lnTo>
                  <a:lnTo>
                    <a:pt x="185547" y="950976"/>
                  </a:lnTo>
                  <a:cubicBezTo>
                    <a:pt x="83058" y="950976"/>
                    <a:pt x="0" y="867918"/>
                    <a:pt x="0" y="765429"/>
                  </a:cubicBezTo>
                  <a:lnTo>
                    <a:pt x="0" y="185547"/>
                  </a:lnTo>
                  <a:lnTo>
                    <a:pt x="12700" y="185547"/>
                  </a:lnTo>
                  <a:lnTo>
                    <a:pt x="0" y="185547"/>
                  </a:lnTo>
                  <a:moveTo>
                    <a:pt x="25400" y="185547"/>
                  </a:moveTo>
                  <a:lnTo>
                    <a:pt x="25400" y="765429"/>
                  </a:lnTo>
                  <a:lnTo>
                    <a:pt x="12700" y="765429"/>
                  </a:lnTo>
                  <a:lnTo>
                    <a:pt x="25400" y="765429"/>
                  </a:lnTo>
                  <a:cubicBezTo>
                    <a:pt x="25400" y="853821"/>
                    <a:pt x="97028" y="925576"/>
                    <a:pt x="185547" y="925576"/>
                  </a:cubicBezTo>
                  <a:lnTo>
                    <a:pt x="765429" y="925576"/>
                  </a:lnTo>
                  <a:cubicBezTo>
                    <a:pt x="853821" y="925576"/>
                    <a:pt x="925576" y="853948"/>
                    <a:pt x="925576" y="765429"/>
                  </a:cubicBezTo>
                  <a:lnTo>
                    <a:pt x="925576" y="185547"/>
                  </a:lnTo>
                  <a:lnTo>
                    <a:pt x="938276" y="185547"/>
                  </a:lnTo>
                  <a:lnTo>
                    <a:pt x="925576" y="185547"/>
                  </a:lnTo>
                  <a:cubicBezTo>
                    <a:pt x="925576" y="97028"/>
                    <a:pt x="853821" y="25400"/>
                    <a:pt x="765429" y="25400"/>
                  </a:cubicBezTo>
                  <a:lnTo>
                    <a:pt x="185547" y="25400"/>
                  </a:lnTo>
                  <a:lnTo>
                    <a:pt x="185547" y="12700"/>
                  </a:lnTo>
                  <a:lnTo>
                    <a:pt x="185547" y="25400"/>
                  </a:lnTo>
                  <a:cubicBezTo>
                    <a:pt x="97028" y="25400"/>
                    <a:pt x="25400" y="97028"/>
                    <a:pt x="25400" y="185547"/>
                  </a:cubicBezTo>
                  <a:close/>
                </a:path>
              </a:pathLst>
            </a:custGeom>
            <a:solidFill>
              <a:srgbClr val="194A99"/>
            </a:solidFill>
          </p:spPr>
        </p:sp>
      </p:grpSp>
      <p:sp>
        <p:nvSpPr>
          <p:cNvPr id="10" name="TextBox 10"/>
          <p:cNvSpPr txBox="1"/>
          <p:nvPr/>
        </p:nvSpPr>
        <p:spPr>
          <a:xfrm>
            <a:off x="1325016" y="7057876"/>
            <a:ext cx="203597" cy="405705"/>
          </a:xfrm>
          <a:prstGeom prst="rect">
            <a:avLst/>
          </a:prstGeom>
        </p:spPr>
        <p:txBody>
          <a:bodyPr lIns="0" tIns="0" rIns="0" bIns="0" rtlCol="0" anchor="t">
            <a:spAutoFit/>
          </a:bodyPr>
          <a:lstStyle/>
          <a:p>
            <a:pPr algn="ctr">
              <a:lnSpc>
                <a:spcPts val="3625"/>
              </a:lnSpc>
            </a:pPr>
            <a:r>
              <a:rPr lang="en-US" sz="3625">
                <a:solidFill>
                  <a:srgbClr val="E2E6E9"/>
                </a:solidFill>
                <a:latin typeface="Merriweather"/>
                <a:ea typeface="Merriweather"/>
                <a:cs typeface="Merriweather"/>
                <a:sym typeface="Merriweather"/>
              </a:rPr>
              <a:t>1</a:t>
            </a:r>
          </a:p>
        </p:txBody>
      </p:sp>
      <p:sp>
        <p:nvSpPr>
          <p:cNvPr id="11" name="TextBox 11"/>
          <p:cNvSpPr txBox="1"/>
          <p:nvPr/>
        </p:nvSpPr>
        <p:spPr>
          <a:xfrm>
            <a:off x="2082404" y="6875561"/>
            <a:ext cx="3856733" cy="491430"/>
          </a:xfrm>
          <a:prstGeom prst="rect">
            <a:avLst/>
          </a:prstGeom>
        </p:spPr>
        <p:txBody>
          <a:bodyPr lIns="0" tIns="0" rIns="0" bIns="0" rtlCol="0" anchor="t">
            <a:spAutoFit/>
          </a:bodyPr>
          <a:lstStyle/>
          <a:p>
            <a:pPr algn="l">
              <a:lnSpc>
                <a:spcPts val="3749"/>
              </a:lnSpc>
            </a:pPr>
            <a:r>
              <a:rPr lang="en-US" sz="3000">
                <a:solidFill>
                  <a:srgbClr val="E2E6E9"/>
                </a:solidFill>
                <a:latin typeface="Merriweather"/>
                <a:ea typeface="Merriweather"/>
                <a:cs typeface="Merriweather"/>
                <a:sym typeface="Merriweather"/>
              </a:rPr>
              <a:t>Predicting Moves</a:t>
            </a:r>
          </a:p>
        </p:txBody>
      </p:sp>
      <p:sp>
        <p:nvSpPr>
          <p:cNvPr id="12" name="TextBox 12"/>
          <p:cNvSpPr txBox="1"/>
          <p:nvPr/>
        </p:nvSpPr>
        <p:spPr>
          <a:xfrm>
            <a:off x="2082404" y="7456735"/>
            <a:ext cx="6907411" cy="1575792"/>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The AI analyzes all possible moves, considering their potential outcomes and consequences.</a:t>
            </a:r>
          </a:p>
        </p:txBody>
      </p:sp>
      <p:grpSp>
        <p:nvGrpSpPr>
          <p:cNvPr id="13" name="Group 13"/>
          <p:cNvGrpSpPr/>
          <p:nvPr/>
        </p:nvGrpSpPr>
        <p:grpSpPr>
          <a:xfrm>
            <a:off x="9288810" y="6875561"/>
            <a:ext cx="713185" cy="713185"/>
            <a:chOff x="0" y="0"/>
            <a:chExt cx="950913" cy="950913"/>
          </a:xfrm>
        </p:grpSpPr>
        <p:sp>
          <p:nvSpPr>
            <p:cNvPr id="14" name="Freeform 14"/>
            <p:cNvSpPr/>
            <p:nvPr/>
          </p:nvSpPr>
          <p:spPr>
            <a:xfrm>
              <a:off x="12700" y="12700"/>
              <a:ext cx="925576" cy="925576"/>
            </a:xfrm>
            <a:custGeom>
              <a:avLst/>
              <a:gdLst/>
              <a:ahLst/>
              <a:cxnLst/>
              <a:rect l="l" t="t" r="r" b="b"/>
              <a:pathLst>
                <a:path w="925576" h="925576">
                  <a:moveTo>
                    <a:pt x="0" y="172847"/>
                  </a:moveTo>
                  <a:cubicBezTo>
                    <a:pt x="0" y="77343"/>
                    <a:pt x="77343" y="0"/>
                    <a:pt x="172847" y="0"/>
                  </a:cubicBezTo>
                  <a:lnTo>
                    <a:pt x="752729" y="0"/>
                  </a:lnTo>
                  <a:cubicBezTo>
                    <a:pt x="848106" y="0"/>
                    <a:pt x="925576" y="77343"/>
                    <a:pt x="925576" y="172847"/>
                  </a:cubicBezTo>
                  <a:lnTo>
                    <a:pt x="925576" y="752729"/>
                  </a:lnTo>
                  <a:cubicBezTo>
                    <a:pt x="925576" y="848106"/>
                    <a:pt x="848233" y="925576"/>
                    <a:pt x="752729" y="925576"/>
                  </a:cubicBezTo>
                  <a:lnTo>
                    <a:pt x="172847" y="925576"/>
                  </a:lnTo>
                  <a:cubicBezTo>
                    <a:pt x="77343" y="925576"/>
                    <a:pt x="0" y="848106"/>
                    <a:pt x="0" y="752729"/>
                  </a:cubicBezTo>
                  <a:close/>
                </a:path>
              </a:pathLst>
            </a:custGeom>
            <a:solidFill>
              <a:srgbClr val="003180"/>
            </a:solidFill>
          </p:spPr>
        </p:sp>
        <p:sp>
          <p:nvSpPr>
            <p:cNvPr id="15" name="Freeform 15"/>
            <p:cNvSpPr/>
            <p:nvPr/>
          </p:nvSpPr>
          <p:spPr>
            <a:xfrm>
              <a:off x="0" y="0"/>
              <a:ext cx="950976" cy="950976"/>
            </a:xfrm>
            <a:custGeom>
              <a:avLst/>
              <a:gdLst/>
              <a:ahLst/>
              <a:cxnLst/>
              <a:rect l="l" t="t" r="r" b="b"/>
              <a:pathLst>
                <a:path w="950976" h="950976">
                  <a:moveTo>
                    <a:pt x="0" y="185547"/>
                  </a:moveTo>
                  <a:cubicBezTo>
                    <a:pt x="0" y="83058"/>
                    <a:pt x="83058" y="0"/>
                    <a:pt x="185547" y="0"/>
                  </a:cubicBezTo>
                  <a:lnTo>
                    <a:pt x="765429" y="0"/>
                  </a:lnTo>
                  <a:lnTo>
                    <a:pt x="765429" y="12700"/>
                  </a:lnTo>
                  <a:lnTo>
                    <a:pt x="765429" y="0"/>
                  </a:lnTo>
                  <a:lnTo>
                    <a:pt x="765429" y="12700"/>
                  </a:lnTo>
                  <a:lnTo>
                    <a:pt x="765429" y="0"/>
                  </a:lnTo>
                  <a:cubicBezTo>
                    <a:pt x="867918" y="0"/>
                    <a:pt x="950976" y="83058"/>
                    <a:pt x="950976" y="185547"/>
                  </a:cubicBezTo>
                  <a:lnTo>
                    <a:pt x="950976" y="765429"/>
                  </a:lnTo>
                  <a:lnTo>
                    <a:pt x="938276" y="765429"/>
                  </a:lnTo>
                  <a:lnTo>
                    <a:pt x="950976" y="765429"/>
                  </a:lnTo>
                  <a:cubicBezTo>
                    <a:pt x="950976" y="867918"/>
                    <a:pt x="867918" y="950976"/>
                    <a:pt x="765429" y="950976"/>
                  </a:cubicBezTo>
                  <a:lnTo>
                    <a:pt x="765429" y="938276"/>
                  </a:lnTo>
                  <a:lnTo>
                    <a:pt x="765429" y="950976"/>
                  </a:lnTo>
                  <a:lnTo>
                    <a:pt x="185547" y="950976"/>
                  </a:lnTo>
                  <a:lnTo>
                    <a:pt x="185547" y="938276"/>
                  </a:lnTo>
                  <a:lnTo>
                    <a:pt x="185547" y="950976"/>
                  </a:lnTo>
                  <a:cubicBezTo>
                    <a:pt x="83058" y="950976"/>
                    <a:pt x="0" y="867918"/>
                    <a:pt x="0" y="765429"/>
                  </a:cubicBezTo>
                  <a:lnTo>
                    <a:pt x="0" y="185547"/>
                  </a:lnTo>
                  <a:lnTo>
                    <a:pt x="12700" y="185547"/>
                  </a:lnTo>
                  <a:lnTo>
                    <a:pt x="0" y="185547"/>
                  </a:lnTo>
                  <a:moveTo>
                    <a:pt x="25400" y="185547"/>
                  </a:moveTo>
                  <a:lnTo>
                    <a:pt x="25400" y="765429"/>
                  </a:lnTo>
                  <a:lnTo>
                    <a:pt x="12700" y="765429"/>
                  </a:lnTo>
                  <a:lnTo>
                    <a:pt x="25400" y="765429"/>
                  </a:lnTo>
                  <a:cubicBezTo>
                    <a:pt x="25400" y="853821"/>
                    <a:pt x="97028" y="925576"/>
                    <a:pt x="185547" y="925576"/>
                  </a:cubicBezTo>
                  <a:lnTo>
                    <a:pt x="765429" y="925576"/>
                  </a:lnTo>
                  <a:cubicBezTo>
                    <a:pt x="853821" y="925576"/>
                    <a:pt x="925576" y="853948"/>
                    <a:pt x="925576" y="765429"/>
                  </a:cubicBezTo>
                  <a:lnTo>
                    <a:pt x="925576" y="185547"/>
                  </a:lnTo>
                  <a:lnTo>
                    <a:pt x="938276" y="185547"/>
                  </a:lnTo>
                  <a:lnTo>
                    <a:pt x="925576" y="185547"/>
                  </a:lnTo>
                  <a:cubicBezTo>
                    <a:pt x="925576" y="97028"/>
                    <a:pt x="853821" y="25400"/>
                    <a:pt x="765429" y="25400"/>
                  </a:cubicBezTo>
                  <a:lnTo>
                    <a:pt x="185547" y="25400"/>
                  </a:lnTo>
                  <a:lnTo>
                    <a:pt x="185547" y="12700"/>
                  </a:lnTo>
                  <a:lnTo>
                    <a:pt x="185547" y="25400"/>
                  </a:lnTo>
                  <a:cubicBezTo>
                    <a:pt x="97028" y="25400"/>
                    <a:pt x="25400" y="97028"/>
                    <a:pt x="25400" y="185547"/>
                  </a:cubicBezTo>
                  <a:close/>
                </a:path>
              </a:pathLst>
            </a:custGeom>
            <a:solidFill>
              <a:srgbClr val="194A99"/>
            </a:solidFill>
          </p:spPr>
        </p:sp>
      </p:grpSp>
      <p:sp>
        <p:nvSpPr>
          <p:cNvPr id="16" name="TextBox 16"/>
          <p:cNvSpPr txBox="1"/>
          <p:nvPr/>
        </p:nvSpPr>
        <p:spPr>
          <a:xfrm>
            <a:off x="9506991" y="7057876"/>
            <a:ext cx="276820" cy="405705"/>
          </a:xfrm>
          <a:prstGeom prst="rect">
            <a:avLst/>
          </a:prstGeom>
        </p:spPr>
        <p:txBody>
          <a:bodyPr lIns="0" tIns="0" rIns="0" bIns="0" rtlCol="0" anchor="t">
            <a:spAutoFit/>
          </a:bodyPr>
          <a:lstStyle/>
          <a:p>
            <a:pPr algn="ctr">
              <a:lnSpc>
                <a:spcPts val="3625"/>
              </a:lnSpc>
            </a:pPr>
            <a:r>
              <a:rPr lang="en-US" sz="3625">
                <a:solidFill>
                  <a:srgbClr val="E2E6E9"/>
                </a:solidFill>
                <a:latin typeface="Merriweather"/>
                <a:ea typeface="Merriweather"/>
                <a:cs typeface="Merriweather"/>
                <a:sym typeface="Merriweather"/>
              </a:rPr>
              <a:t>2</a:t>
            </a:r>
          </a:p>
        </p:txBody>
      </p:sp>
      <p:sp>
        <p:nvSpPr>
          <p:cNvPr id="17" name="TextBox 17"/>
          <p:cNvSpPr txBox="1"/>
          <p:nvPr/>
        </p:nvSpPr>
        <p:spPr>
          <a:xfrm>
            <a:off x="10300990" y="6875561"/>
            <a:ext cx="3856733" cy="491430"/>
          </a:xfrm>
          <a:prstGeom prst="rect">
            <a:avLst/>
          </a:prstGeom>
        </p:spPr>
        <p:txBody>
          <a:bodyPr lIns="0" tIns="0" rIns="0" bIns="0" rtlCol="0" anchor="t">
            <a:spAutoFit/>
          </a:bodyPr>
          <a:lstStyle/>
          <a:p>
            <a:pPr algn="l">
              <a:lnSpc>
                <a:spcPts val="3749"/>
              </a:lnSpc>
            </a:pPr>
            <a:r>
              <a:rPr lang="en-US" sz="3000">
                <a:solidFill>
                  <a:srgbClr val="E2E6E9"/>
                </a:solidFill>
                <a:latin typeface="Merriweather"/>
                <a:ea typeface="Merriweather"/>
                <a:cs typeface="Merriweather"/>
                <a:sym typeface="Merriweather"/>
              </a:rPr>
              <a:t>Optimal Choices</a:t>
            </a:r>
          </a:p>
        </p:txBody>
      </p:sp>
      <p:sp>
        <p:nvSpPr>
          <p:cNvPr id="18" name="TextBox 18"/>
          <p:cNvSpPr txBox="1"/>
          <p:nvPr/>
        </p:nvSpPr>
        <p:spPr>
          <a:xfrm>
            <a:off x="10300990" y="7456735"/>
            <a:ext cx="6907411" cy="1575792"/>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It selects the move that maximizes its chances of winning or minimizes its chances of losing.</a:t>
            </a:r>
          </a:p>
        </p:txBody>
      </p:sp>
      <p:sp>
        <p:nvSpPr>
          <p:cNvPr id="19" name="Freeform 8">
            <a:extLst>
              <a:ext uri="{FF2B5EF4-FFF2-40B4-BE49-F238E27FC236}">
                <a16:creationId xmlns:a16="http://schemas.microsoft.com/office/drawing/2014/main" id="{4AB40011-81EB-3D03-C67F-3D87984E48B6}"/>
              </a:ext>
            </a:extLst>
          </p:cNvPr>
          <p:cNvSpPr/>
          <p:nvPr/>
        </p:nvSpPr>
        <p:spPr>
          <a:xfrm>
            <a:off x="77236" y="120409"/>
            <a:ext cx="1415386" cy="1481936"/>
          </a:xfrm>
          <a:custGeom>
            <a:avLst/>
            <a:gdLst/>
            <a:ahLst/>
            <a:cxnLst/>
            <a:rect l="l" t="t" r="r" b="b"/>
            <a:pathLst>
              <a:path w="1415386" h="1481936">
                <a:moveTo>
                  <a:pt x="0" y="0"/>
                </a:moveTo>
                <a:lnTo>
                  <a:pt x="1415386" y="0"/>
                </a:lnTo>
                <a:lnTo>
                  <a:pt x="1415386" y="1481936"/>
                </a:lnTo>
                <a:lnTo>
                  <a:pt x="0" y="1481936"/>
                </a:lnTo>
                <a:lnTo>
                  <a:pt x="0" y="0"/>
                </a:lnTo>
                <a:close/>
              </a:path>
            </a:pathLst>
          </a:custGeom>
          <a:blipFill>
            <a:blip r:embed="rId4"/>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74902"/>
              </a:srgbClr>
            </a:solidFill>
          </p:spPr>
        </p:sp>
      </p:grpSp>
      <p:sp>
        <p:nvSpPr>
          <p:cNvPr id="5" name="TextBox 5"/>
          <p:cNvSpPr txBox="1"/>
          <p:nvPr/>
        </p:nvSpPr>
        <p:spPr>
          <a:xfrm>
            <a:off x="1079748" y="2972991"/>
            <a:ext cx="12926616" cy="992684"/>
          </a:xfrm>
          <a:prstGeom prst="rect">
            <a:avLst/>
          </a:prstGeom>
        </p:spPr>
        <p:txBody>
          <a:bodyPr lIns="0" tIns="0" rIns="0" bIns="0" rtlCol="0" anchor="t">
            <a:spAutoFit/>
          </a:bodyPr>
          <a:lstStyle/>
          <a:p>
            <a:pPr algn="l">
              <a:lnSpc>
                <a:spcPts val="7562"/>
              </a:lnSpc>
            </a:pPr>
            <a:r>
              <a:rPr lang="en-US" sz="6062">
                <a:solidFill>
                  <a:srgbClr val="F5F0F0"/>
                </a:solidFill>
                <a:latin typeface="Merriweather"/>
                <a:ea typeface="Merriweather"/>
                <a:cs typeface="Merriweather"/>
                <a:sym typeface="Merriweather"/>
              </a:rPr>
              <a:t>Exploring the Minimax Algorithm</a:t>
            </a:r>
          </a:p>
        </p:txBody>
      </p:sp>
      <p:sp>
        <p:nvSpPr>
          <p:cNvPr id="6" name="TextBox 6"/>
          <p:cNvSpPr txBox="1"/>
          <p:nvPr/>
        </p:nvSpPr>
        <p:spPr>
          <a:xfrm>
            <a:off x="1079748" y="4727376"/>
            <a:ext cx="3856733" cy="491430"/>
          </a:xfrm>
          <a:prstGeom prst="rect">
            <a:avLst/>
          </a:prstGeom>
        </p:spPr>
        <p:txBody>
          <a:bodyPr lIns="0" tIns="0" rIns="0" bIns="0" rtlCol="0" anchor="t">
            <a:spAutoFit/>
          </a:bodyPr>
          <a:lstStyle/>
          <a:p>
            <a:pPr algn="l">
              <a:lnSpc>
                <a:spcPts val="3749"/>
              </a:lnSpc>
            </a:pPr>
            <a:r>
              <a:rPr lang="en-US" sz="3000">
                <a:solidFill>
                  <a:srgbClr val="F5F0F0"/>
                </a:solidFill>
                <a:latin typeface="Merriweather"/>
                <a:ea typeface="Merriweather"/>
                <a:cs typeface="Merriweather"/>
                <a:sym typeface="Merriweather"/>
              </a:rPr>
              <a:t>Recursive Approach</a:t>
            </a:r>
          </a:p>
        </p:txBody>
      </p:sp>
      <p:sp>
        <p:nvSpPr>
          <p:cNvPr id="7" name="TextBox 7"/>
          <p:cNvSpPr txBox="1"/>
          <p:nvPr/>
        </p:nvSpPr>
        <p:spPr>
          <a:xfrm>
            <a:off x="1079748" y="5432077"/>
            <a:ext cx="7687866" cy="1575792"/>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The algorithm explores all possible moves to a certain depth, evaluating the potential outcome of each move.</a:t>
            </a:r>
          </a:p>
        </p:txBody>
      </p:sp>
      <p:sp>
        <p:nvSpPr>
          <p:cNvPr id="8" name="TextBox 8"/>
          <p:cNvSpPr txBox="1"/>
          <p:nvPr/>
        </p:nvSpPr>
        <p:spPr>
          <a:xfrm>
            <a:off x="9529911" y="4727376"/>
            <a:ext cx="5013424" cy="491430"/>
          </a:xfrm>
          <a:prstGeom prst="rect">
            <a:avLst/>
          </a:prstGeom>
        </p:spPr>
        <p:txBody>
          <a:bodyPr lIns="0" tIns="0" rIns="0" bIns="0" rtlCol="0" anchor="t">
            <a:spAutoFit/>
          </a:bodyPr>
          <a:lstStyle/>
          <a:p>
            <a:pPr algn="l">
              <a:lnSpc>
                <a:spcPts val="3749"/>
              </a:lnSpc>
            </a:pPr>
            <a:r>
              <a:rPr lang="en-US" sz="3000">
                <a:solidFill>
                  <a:srgbClr val="F5F0F0"/>
                </a:solidFill>
                <a:latin typeface="Merriweather"/>
                <a:ea typeface="Merriweather"/>
                <a:cs typeface="Merriweather"/>
                <a:sym typeface="Merriweather"/>
              </a:rPr>
              <a:t>Maximizing &amp; Minimizing</a:t>
            </a:r>
          </a:p>
        </p:txBody>
      </p:sp>
      <p:sp>
        <p:nvSpPr>
          <p:cNvPr id="9" name="TextBox 9"/>
          <p:cNvSpPr txBox="1"/>
          <p:nvPr/>
        </p:nvSpPr>
        <p:spPr>
          <a:xfrm>
            <a:off x="9529911" y="5432077"/>
            <a:ext cx="7687866" cy="1575792"/>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It uses a recursive function to evaluate moves, maximizing the AI's chances of winning and minimizing the opponent's chances of winning.</a:t>
            </a:r>
          </a:p>
        </p:txBody>
      </p:sp>
      <p:sp>
        <p:nvSpPr>
          <p:cNvPr id="10" name="Freeform 8">
            <a:extLst>
              <a:ext uri="{FF2B5EF4-FFF2-40B4-BE49-F238E27FC236}">
                <a16:creationId xmlns:a16="http://schemas.microsoft.com/office/drawing/2014/main" id="{C8211927-9BE9-6297-9BA0-67EB26E54A82}"/>
              </a:ext>
            </a:extLst>
          </p:cNvPr>
          <p:cNvSpPr/>
          <p:nvPr/>
        </p:nvSpPr>
        <p:spPr>
          <a:xfrm>
            <a:off x="77236" y="120409"/>
            <a:ext cx="1415386" cy="1481936"/>
          </a:xfrm>
          <a:custGeom>
            <a:avLst/>
            <a:gdLst/>
            <a:ahLst/>
            <a:cxnLst/>
            <a:rect l="l" t="t" r="r" b="b"/>
            <a:pathLst>
              <a:path w="1415386" h="1481936">
                <a:moveTo>
                  <a:pt x="0" y="0"/>
                </a:moveTo>
                <a:lnTo>
                  <a:pt x="1415386" y="0"/>
                </a:lnTo>
                <a:lnTo>
                  <a:pt x="1415386" y="1481936"/>
                </a:lnTo>
                <a:lnTo>
                  <a:pt x="0" y="1481936"/>
                </a:lnTo>
                <a:lnTo>
                  <a:pt x="0" y="0"/>
                </a:lnTo>
                <a:close/>
              </a:path>
            </a:pathLst>
          </a:custGeom>
          <a:blipFill>
            <a:blip r:embed="rId3"/>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74902"/>
              </a:srgbClr>
            </a:solidFill>
          </p:spPr>
        </p:sp>
      </p:grpSp>
      <p:sp>
        <p:nvSpPr>
          <p:cNvPr id="5" name="TextBox 5"/>
          <p:cNvSpPr txBox="1"/>
          <p:nvPr/>
        </p:nvSpPr>
        <p:spPr>
          <a:xfrm>
            <a:off x="966341" y="722262"/>
            <a:ext cx="9497317" cy="1763614"/>
          </a:xfrm>
          <a:prstGeom prst="rect">
            <a:avLst/>
          </a:prstGeom>
        </p:spPr>
        <p:txBody>
          <a:bodyPr lIns="0" tIns="0" rIns="0" bIns="0" rtlCol="0" anchor="t">
            <a:spAutoFit/>
          </a:bodyPr>
          <a:lstStyle/>
          <a:p>
            <a:pPr algn="l">
              <a:lnSpc>
                <a:spcPts val="6749"/>
              </a:lnSpc>
            </a:pPr>
            <a:r>
              <a:rPr lang="en-US" sz="5374">
                <a:solidFill>
                  <a:srgbClr val="F5F0F0"/>
                </a:solidFill>
                <a:latin typeface="Merriweather"/>
                <a:ea typeface="Merriweather"/>
                <a:cs typeface="Merriweather"/>
                <a:sym typeface="Merriweather"/>
              </a:rPr>
              <a:t>Visualizing the Minimax in Action</a:t>
            </a:r>
          </a:p>
        </p:txBody>
      </p:sp>
      <p:sp>
        <p:nvSpPr>
          <p:cNvPr id="6" name="Freeform 6" descr="preencoded.png"/>
          <p:cNvSpPr/>
          <p:nvPr/>
        </p:nvSpPr>
        <p:spPr>
          <a:xfrm>
            <a:off x="966341" y="2899916"/>
            <a:ext cx="1380530" cy="2208907"/>
          </a:xfrm>
          <a:custGeom>
            <a:avLst/>
            <a:gdLst/>
            <a:ahLst/>
            <a:cxnLst/>
            <a:rect l="l" t="t" r="r" b="b"/>
            <a:pathLst>
              <a:path w="1380530" h="2208907">
                <a:moveTo>
                  <a:pt x="0" y="0"/>
                </a:moveTo>
                <a:lnTo>
                  <a:pt x="1380530" y="0"/>
                </a:lnTo>
                <a:lnTo>
                  <a:pt x="1380530" y="2208908"/>
                </a:lnTo>
                <a:lnTo>
                  <a:pt x="0" y="2208908"/>
                </a:lnTo>
                <a:lnTo>
                  <a:pt x="0" y="0"/>
                </a:lnTo>
                <a:close/>
              </a:path>
            </a:pathLst>
          </a:custGeom>
          <a:blipFill>
            <a:blip r:embed="rId3"/>
            <a:stretch>
              <a:fillRect l="-1" r="-1"/>
            </a:stretch>
          </a:blipFill>
        </p:spPr>
      </p:sp>
      <p:sp>
        <p:nvSpPr>
          <p:cNvPr id="7" name="TextBox 7"/>
          <p:cNvSpPr txBox="1"/>
          <p:nvPr/>
        </p:nvSpPr>
        <p:spPr>
          <a:xfrm>
            <a:off x="2760910" y="3166467"/>
            <a:ext cx="3451324" cy="440829"/>
          </a:xfrm>
          <a:prstGeom prst="rect">
            <a:avLst/>
          </a:prstGeom>
        </p:spPr>
        <p:txBody>
          <a:bodyPr lIns="0" tIns="0" rIns="0" bIns="0" rtlCol="0" anchor="t">
            <a:spAutoFit/>
          </a:bodyPr>
          <a:lstStyle/>
          <a:p>
            <a:pPr algn="l">
              <a:lnSpc>
                <a:spcPts val="3374"/>
              </a:lnSpc>
            </a:pPr>
            <a:r>
              <a:rPr lang="en-US" sz="2687">
                <a:solidFill>
                  <a:srgbClr val="E2E6E9"/>
                </a:solidFill>
                <a:latin typeface="Merriweather"/>
                <a:ea typeface="Merriweather"/>
                <a:cs typeface="Merriweather"/>
                <a:sym typeface="Merriweather"/>
              </a:rPr>
              <a:t>Move Evaluation</a:t>
            </a:r>
          </a:p>
        </p:txBody>
      </p:sp>
      <p:sp>
        <p:nvSpPr>
          <p:cNvPr id="8" name="TextBox 8"/>
          <p:cNvSpPr txBox="1"/>
          <p:nvPr/>
        </p:nvSpPr>
        <p:spPr>
          <a:xfrm>
            <a:off x="2760910" y="3677691"/>
            <a:ext cx="7702749" cy="978694"/>
          </a:xfrm>
          <a:prstGeom prst="rect">
            <a:avLst/>
          </a:prstGeom>
        </p:spPr>
        <p:txBody>
          <a:bodyPr lIns="0" tIns="0" rIns="0" bIns="0" rtlCol="0" anchor="t">
            <a:spAutoFit/>
          </a:bodyPr>
          <a:lstStyle/>
          <a:p>
            <a:pPr algn="l">
              <a:lnSpc>
                <a:spcPts val="3437"/>
              </a:lnSpc>
            </a:pPr>
            <a:r>
              <a:rPr lang="en-US" sz="2125">
                <a:solidFill>
                  <a:srgbClr val="E2E6E9"/>
                </a:solidFill>
                <a:latin typeface="Merriweather"/>
                <a:ea typeface="Merriweather"/>
                <a:cs typeface="Merriweather"/>
                <a:sym typeface="Merriweather"/>
              </a:rPr>
              <a:t>The AI evaluates each possible move, considering the potential outcomes for both players.</a:t>
            </a:r>
          </a:p>
        </p:txBody>
      </p:sp>
      <p:sp>
        <p:nvSpPr>
          <p:cNvPr id="9" name="Freeform 9" descr="preencoded.png"/>
          <p:cNvSpPr/>
          <p:nvPr/>
        </p:nvSpPr>
        <p:spPr>
          <a:xfrm>
            <a:off x="966341" y="5108822"/>
            <a:ext cx="1380530" cy="2208907"/>
          </a:xfrm>
          <a:custGeom>
            <a:avLst/>
            <a:gdLst/>
            <a:ahLst/>
            <a:cxnLst/>
            <a:rect l="l" t="t" r="r" b="b"/>
            <a:pathLst>
              <a:path w="1380530" h="2208907">
                <a:moveTo>
                  <a:pt x="0" y="0"/>
                </a:moveTo>
                <a:lnTo>
                  <a:pt x="1380530" y="0"/>
                </a:lnTo>
                <a:lnTo>
                  <a:pt x="1380530" y="2208908"/>
                </a:lnTo>
                <a:lnTo>
                  <a:pt x="0" y="2208908"/>
                </a:lnTo>
                <a:lnTo>
                  <a:pt x="0" y="0"/>
                </a:lnTo>
                <a:close/>
              </a:path>
            </a:pathLst>
          </a:custGeom>
          <a:blipFill>
            <a:blip r:embed="rId4"/>
            <a:stretch>
              <a:fillRect l="-1" r="-1"/>
            </a:stretch>
          </a:blipFill>
        </p:spPr>
      </p:sp>
      <p:sp>
        <p:nvSpPr>
          <p:cNvPr id="10" name="TextBox 10"/>
          <p:cNvSpPr txBox="1"/>
          <p:nvPr/>
        </p:nvSpPr>
        <p:spPr>
          <a:xfrm>
            <a:off x="2760910" y="5375374"/>
            <a:ext cx="3451324" cy="440829"/>
          </a:xfrm>
          <a:prstGeom prst="rect">
            <a:avLst/>
          </a:prstGeom>
        </p:spPr>
        <p:txBody>
          <a:bodyPr lIns="0" tIns="0" rIns="0" bIns="0" rtlCol="0" anchor="t">
            <a:spAutoFit/>
          </a:bodyPr>
          <a:lstStyle/>
          <a:p>
            <a:pPr algn="l">
              <a:lnSpc>
                <a:spcPts val="3374"/>
              </a:lnSpc>
            </a:pPr>
            <a:r>
              <a:rPr lang="en-US" sz="2687">
                <a:solidFill>
                  <a:srgbClr val="E2E6E9"/>
                </a:solidFill>
                <a:latin typeface="Merriweather"/>
                <a:ea typeface="Merriweather"/>
                <a:cs typeface="Merriweather"/>
                <a:sym typeface="Merriweather"/>
              </a:rPr>
              <a:t>Optimal Choice</a:t>
            </a:r>
          </a:p>
        </p:txBody>
      </p:sp>
      <p:sp>
        <p:nvSpPr>
          <p:cNvPr id="11" name="TextBox 11"/>
          <p:cNvSpPr txBox="1"/>
          <p:nvPr/>
        </p:nvSpPr>
        <p:spPr>
          <a:xfrm>
            <a:off x="2760910" y="5886599"/>
            <a:ext cx="7702749" cy="978694"/>
          </a:xfrm>
          <a:prstGeom prst="rect">
            <a:avLst/>
          </a:prstGeom>
        </p:spPr>
        <p:txBody>
          <a:bodyPr lIns="0" tIns="0" rIns="0" bIns="0" rtlCol="0" anchor="t">
            <a:spAutoFit/>
          </a:bodyPr>
          <a:lstStyle/>
          <a:p>
            <a:pPr algn="l">
              <a:lnSpc>
                <a:spcPts val="3437"/>
              </a:lnSpc>
            </a:pPr>
            <a:r>
              <a:rPr lang="en-US" sz="2125">
                <a:solidFill>
                  <a:srgbClr val="E2E6E9"/>
                </a:solidFill>
                <a:latin typeface="Merriweather"/>
                <a:ea typeface="Merriweather"/>
                <a:cs typeface="Merriweather"/>
                <a:sym typeface="Merriweather"/>
              </a:rPr>
              <a:t>The algorithm selects the move that maximizes the AI's chances of winning or minimizes its chances of losing.</a:t>
            </a:r>
          </a:p>
        </p:txBody>
      </p:sp>
      <p:sp>
        <p:nvSpPr>
          <p:cNvPr id="12" name="Freeform 12" descr="preencoded.png"/>
          <p:cNvSpPr/>
          <p:nvPr/>
        </p:nvSpPr>
        <p:spPr>
          <a:xfrm>
            <a:off x="966341" y="7317730"/>
            <a:ext cx="1380530" cy="2208907"/>
          </a:xfrm>
          <a:custGeom>
            <a:avLst/>
            <a:gdLst/>
            <a:ahLst/>
            <a:cxnLst/>
            <a:rect l="l" t="t" r="r" b="b"/>
            <a:pathLst>
              <a:path w="1380530" h="2208907">
                <a:moveTo>
                  <a:pt x="0" y="0"/>
                </a:moveTo>
                <a:lnTo>
                  <a:pt x="1380530" y="0"/>
                </a:lnTo>
                <a:lnTo>
                  <a:pt x="1380530" y="2208907"/>
                </a:lnTo>
                <a:lnTo>
                  <a:pt x="0" y="2208907"/>
                </a:lnTo>
                <a:lnTo>
                  <a:pt x="0" y="0"/>
                </a:lnTo>
                <a:close/>
              </a:path>
            </a:pathLst>
          </a:custGeom>
          <a:blipFill>
            <a:blip r:embed="rId5"/>
            <a:stretch>
              <a:fillRect l="-1" r="-1"/>
            </a:stretch>
          </a:blipFill>
        </p:spPr>
      </p:sp>
      <p:sp>
        <p:nvSpPr>
          <p:cNvPr id="13" name="TextBox 13"/>
          <p:cNvSpPr txBox="1"/>
          <p:nvPr/>
        </p:nvSpPr>
        <p:spPr>
          <a:xfrm>
            <a:off x="2760910" y="7584281"/>
            <a:ext cx="3451324" cy="440829"/>
          </a:xfrm>
          <a:prstGeom prst="rect">
            <a:avLst/>
          </a:prstGeom>
        </p:spPr>
        <p:txBody>
          <a:bodyPr lIns="0" tIns="0" rIns="0" bIns="0" rtlCol="0" anchor="t">
            <a:spAutoFit/>
          </a:bodyPr>
          <a:lstStyle/>
          <a:p>
            <a:pPr algn="l">
              <a:lnSpc>
                <a:spcPts val="3374"/>
              </a:lnSpc>
            </a:pPr>
            <a:r>
              <a:rPr lang="en-US" sz="2687">
                <a:solidFill>
                  <a:srgbClr val="E2E6E9"/>
                </a:solidFill>
                <a:latin typeface="Merriweather"/>
                <a:ea typeface="Merriweather"/>
                <a:cs typeface="Merriweather"/>
                <a:sym typeface="Merriweather"/>
              </a:rPr>
              <a:t>Game State Update</a:t>
            </a:r>
          </a:p>
        </p:txBody>
      </p:sp>
      <p:sp>
        <p:nvSpPr>
          <p:cNvPr id="14" name="TextBox 14"/>
          <p:cNvSpPr txBox="1"/>
          <p:nvPr/>
        </p:nvSpPr>
        <p:spPr>
          <a:xfrm>
            <a:off x="2760910" y="8095506"/>
            <a:ext cx="7702749" cy="978694"/>
          </a:xfrm>
          <a:prstGeom prst="rect">
            <a:avLst/>
          </a:prstGeom>
        </p:spPr>
        <p:txBody>
          <a:bodyPr lIns="0" tIns="0" rIns="0" bIns="0" rtlCol="0" anchor="t">
            <a:spAutoFit/>
          </a:bodyPr>
          <a:lstStyle/>
          <a:p>
            <a:pPr algn="l">
              <a:lnSpc>
                <a:spcPts val="3437"/>
              </a:lnSpc>
            </a:pPr>
            <a:r>
              <a:rPr lang="en-US" sz="2125">
                <a:solidFill>
                  <a:srgbClr val="E2E6E9"/>
                </a:solidFill>
                <a:latin typeface="Merriweather"/>
                <a:ea typeface="Merriweather"/>
                <a:cs typeface="Merriweather"/>
                <a:sym typeface="Merriweather"/>
              </a:rPr>
              <a:t>The selected move is made, updating the game state and prompting the opponent's next turn.</a:t>
            </a:r>
          </a:p>
        </p:txBody>
      </p:sp>
      <p:sp>
        <p:nvSpPr>
          <p:cNvPr id="15" name="Freeform 15"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6"/>
            <a:stretch>
              <a:fillRect/>
            </a:stretch>
          </a:blipFill>
        </p:spPr>
      </p:sp>
      <p:sp>
        <p:nvSpPr>
          <p:cNvPr id="16" name="Freeform 8">
            <a:extLst>
              <a:ext uri="{FF2B5EF4-FFF2-40B4-BE49-F238E27FC236}">
                <a16:creationId xmlns:a16="http://schemas.microsoft.com/office/drawing/2014/main" id="{64DB21C3-6CAB-BC68-C736-48403447AC5E}"/>
              </a:ext>
            </a:extLst>
          </p:cNvPr>
          <p:cNvSpPr/>
          <p:nvPr/>
        </p:nvSpPr>
        <p:spPr>
          <a:xfrm>
            <a:off x="16657170" y="172882"/>
            <a:ext cx="1415386" cy="1481936"/>
          </a:xfrm>
          <a:custGeom>
            <a:avLst/>
            <a:gdLst/>
            <a:ahLst/>
            <a:cxnLst/>
            <a:rect l="l" t="t" r="r" b="b"/>
            <a:pathLst>
              <a:path w="1415386" h="1481936">
                <a:moveTo>
                  <a:pt x="0" y="0"/>
                </a:moveTo>
                <a:lnTo>
                  <a:pt x="1415386" y="0"/>
                </a:lnTo>
                <a:lnTo>
                  <a:pt x="1415386" y="1481936"/>
                </a:lnTo>
                <a:lnTo>
                  <a:pt x="0" y="1481936"/>
                </a:lnTo>
                <a:lnTo>
                  <a:pt x="0" y="0"/>
                </a:lnTo>
                <a:close/>
              </a:path>
            </a:pathLst>
          </a:custGeom>
          <a:blipFill>
            <a:blip r:embed="rId7"/>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6" name="TextBox 6"/>
          <p:cNvSpPr txBox="1"/>
          <p:nvPr/>
        </p:nvSpPr>
        <p:spPr>
          <a:xfrm>
            <a:off x="7937747" y="2024657"/>
            <a:ext cx="9270504" cy="1956793"/>
          </a:xfrm>
          <a:prstGeom prst="rect">
            <a:avLst/>
          </a:prstGeom>
        </p:spPr>
        <p:txBody>
          <a:bodyPr lIns="0" tIns="0" rIns="0" bIns="0" rtlCol="0" anchor="t">
            <a:spAutoFit/>
          </a:bodyPr>
          <a:lstStyle/>
          <a:p>
            <a:pPr algn="l">
              <a:lnSpc>
                <a:spcPts val="7562"/>
              </a:lnSpc>
            </a:pPr>
            <a:r>
              <a:rPr lang="en-US" sz="6062">
                <a:solidFill>
                  <a:srgbClr val="F5F0F0"/>
                </a:solidFill>
                <a:latin typeface="Merriweather"/>
                <a:ea typeface="Merriweather"/>
                <a:cs typeface="Merriweather"/>
                <a:sym typeface="Merriweather"/>
              </a:rPr>
              <a:t>Conclusion and Key Takeaways</a:t>
            </a:r>
          </a:p>
        </p:txBody>
      </p:sp>
      <p:grpSp>
        <p:nvGrpSpPr>
          <p:cNvPr id="7" name="Group 7"/>
          <p:cNvGrpSpPr/>
          <p:nvPr/>
        </p:nvGrpSpPr>
        <p:grpSpPr>
          <a:xfrm>
            <a:off x="7928222" y="4434631"/>
            <a:ext cx="4500116" cy="3808660"/>
            <a:chOff x="0" y="0"/>
            <a:chExt cx="6000155" cy="5078213"/>
          </a:xfrm>
        </p:grpSpPr>
        <p:sp>
          <p:nvSpPr>
            <p:cNvPr id="8" name="Freeform 8"/>
            <p:cNvSpPr/>
            <p:nvPr/>
          </p:nvSpPr>
          <p:spPr>
            <a:xfrm>
              <a:off x="12700" y="12700"/>
              <a:ext cx="5974842" cy="5052822"/>
            </a:xfrm>
            <a:custGeom>
              <a:avLst/>
              <a:gdLst/>
              <a:ahLst/>
              <a:cxnLst/>
              <a:rect l="l" t="t" r="r" b="b"/>
              <a:pathLst>
                <a:path w="5974842" h="5052822">
                  <a:moveTo>
                    <a:pt x="0" y="172847"/>
                  </a:moveTo>
                  <a:cubicBezTo>
                    <a:pt x="0" y="77343"/>
                    <a:pt x="77470" y="0"/>
                    <a:pt x="172974" y="0"/>
                  </a:cubicBezTo>
                  <a:lnTo>
                    <a:pt x="5801868" y="0"/>
                  </a:lnTo>
                  <a:cubicBezTo>
                    <a:pt x="5897372" y="0"/>
                    <a:pt x="5974842" y="77343"/>
                    <a:pt x="5974842" y="172847"/>
                  </a:cubicBezTo>
                  <a:lnTo>
                    <a:pt x="5974842" y="4879975"/>
                  </a:lnTo>
                  <a:cubicBezTo>
                    <a:pt x="5974842" y="4975352"/>
                    <a:pt x="5897372" y="5052822"/>
                    <a:pt x="5801868" y="5052822"/>
                  </a:cubicBezTo>
                  <a:lnTo>
                    <a:pt x="172974" y="5052822"/>
                  </a:lnTo>
                  <a:cubicBezTo>
                    <a:pt x="77470" y="5052822"/>
                    <a:pt x="0" y="4975479"/>
                    <a:pt x="0" y="4879975"/>
                  </a:cubicBezTo>
                  <a:close/>
                </a:path>
              </a:pathLst>
            </a:custGeom>
            <a:solidFill>
              <a:srgbClr val="013180"/>
            </a:solidFill>
          </p:spPr>
        </p:sp>
        <p:sp>
          <p:nvSpPr>
            <p:cNvPr id="9" name="Freeform 9"/>
            <p:cNvSpPr/>
            <p:nvPr/>
          </p:nvSpPr>
          <p:spPr>
            <a:xfrm>
              <a:off x="0" y="0"/>
              <a:ext cx="6000242" cy="5078222"/>
            </a:xfrm>
            <a:custGeom>
              <a:avLst/>
              <a:gdLst/>
              <a:ahLst/>
              <a:cxnLst/>
              <a:rect l="l" t="t" r="r" b="b"/>
              <a:pathLst>
                <a:path w="6000242" h="5078222">
                  <a:moveTo>
                    <a:pt x="0" y="185547"/>
                  </a:moveTo>
                  <a:cubicBezTo>
                    <a:pt x="0" y="83058"/>
                    <a:pt x="83185" y="0"/>
                    <a:pt x="185674" y="0"/>
                  </a:cubicBezTo>
                  <a:lnTo>
                    <a:pt x="5814568" y="0"/>
                  </a:lnTo>
                  <a:lnTo>
                    <a:pt x="5814568" y="12700"/>
                  </a:lnTo>
                  <a:lnTo>
                    <a:pt x="5814568" y="0"/>
                  </a:lnTo>
                  <a:cubicBezTo>
                    <a:pt x="5917057" y="0"/>
                    <a:pt x="6000242" y="83058"/>
                    <a:pt x="6000242" y="185547"/>
                  </a:cubicBezTo>
                  <a:lnTo>
                    <a:pt x="6000242" y="4892675"/>
                  </a:lnTo>
                  <a:lnTo>
                    <a:pt x="5987542" y="4892675"/>
                  </a:lnTo>
                  <a:lnTo>
                    <a:pt x="6000242" y="4892675"/>
                  </a:lnTo>
                  <a:cubicBezTo>
                    <a:pt x="6000242" y="4995164"/>
                    <a:pt x="5917057" y="5078222"/>
                    <a:pt x="5814568" y="5078222"/>
                  </a:cubicBezTo>
                  <a:lnTo>
                    <a:pt x="5814568" y="5065522"/>
                  </a:lnTo>
                  <a:lnTo>
                    <a:pt x="5814568" y="5078222"/>
                  </a:lnTo>
                  <a:lnTo>
                    <a:pt x="185674" y="5078222"/>
                  </a:lnTo>
                  <a:lnTo>
                    <a:pt x="185674" y="5065522"/>
                  </a:lnTo>
                  <a:lnTo>
                    <a:pt x="185674" y="5078222"/>
                  </a:lnTo>
                  <a:cubicBezTo>
                    <a:pt x="83185" y="5078222"/>
                    <a:pt x="0" y="4995164"/>
                    <a:pt x="0" y="4892675"/>
                  </a:cubicBezTo>
                  <a:lnTo>
                    <a:pt x="0" y="185547"/>
                  </a:lnTo>
                  <a:lnTo>
                    <a:pt x="12700" y="185547"/>
                  </a:lnTo>
                  <a:lnTo>
                    <a:pt x="0" y="185547"/>
                  </a:lnTo>
                  <a:moveTo>
                    <a:pt x="25400" y="185547"/>
                  </a:moveTo>
                  <a:lnTo>
                    <a:pt x="25400" y="4892675"/>
                  </a:lnTo>
                  <a:lnTo>
                    <a:pt x="12700" y="4892675"/>
                  </a:lnTo>
                  <a:lnTo>
                    <a:pt x="25400" y="4892675"/>
                  </a:lnTo>
                  <a:cubicBezTo>
                    <a:pt x="25400" y="4981067"/>
                    <a:pt x="97155" y="5052822"/>
                    <a:pt x="185674" y="5052822"/>
                  </a:cubicBezTo>
                  <a:lnTo>
                    <a:pt x="5814568" y="5052822"/>
                  </a:lnTo>
                  <a:cubicBezTo>
                    <a:pt x="5903087" y="5052822"/>
                    <a:pt x="5974842" y="4981194"/>
                    <a:pt x="5974842" y="4892675"/>
                  </a:cubicBezTo>
                  <a:lnTo>
                    <a:pt x="5974842" y="185547"/>
                  </a:lnTo>
                  <a:lnTo>
                    <a:pt x="5987542" y="185547"/>
                  </a:lnTo>
                  <a:lnTo>
                    <a:pt x="5974842" y="185547"/>
                  </a:lnTo>
                  <a:cubicBezTo>
                    <a:pt x="5974715" y="97028"/>
                    <a:pt x="5902960" y="25400"/>
                    <a:pt x="5814568" y="25400"/>
                  </a:cubicBezTo>
                  <a:lnTo>
                    <a:pt x="185674" y="25400"/>
                  </a:lnTo>
                  <a:lnTo>
                    <a:pt x="185674" y="12700"/>
                  </a:lnTo>
                  <a:lnTo>
                    <a:pt x="185674" y="25400"/>
                  </a:lnTo>
                  <a:cubicBezTo>
                    <a:pt x="97155" y="25400"/>
                    <a:pt x="25400" y="97028"/>
                    <a:pt x="25400" y="185547"/>
                  </a:cubicBezTo>
                  <a:close/>
                </a:path>
              </a:pathLst>
            </a:custGeom>
            <a:solidFill>
              <a:srgbClr val="1A4A99"/>
            </a:solidFill>
          </p:spPr>
        </p:sp>
      </p:grpSp>
      <p:sp>
        <p:nvSpPr>
          <p:cNvPr id="10" name="TextBox 10"/>
          <p:cNvSpPr txBox="1"/>
          <p:nvPr/>
        </p:nvSpPr>
        <p:spPr>
          <a:xfrm>
            <a:off x="8265319" y="4762202"/>
            <a:ext cx="3825925" cy="491430"/>
          </a:xfrm>
          <a:prstGeom prst="rect">
            <a:avLst/>
          </a:prstGeom>
        </p:spPr>
        <p:txBody>
          <a:bodyPr lIns="0" tIns="0" rIns="0" bIns="0" rtlCol="0" anchor="t">
            <a:spAutoFit/>
          </a:bodyPr>
          <a:lstStyle/>
          <a:p>
            <a:pPr algn="l">
              <a:lnSpc>
                <a:spcPts val="3749"/>
              </a:lnSpc>
            </a:pPr>
            <a:r>
              <a:rPr lang="en-US" sz="3000">
                <a:solidFill>
                  <a:srgbClr val="FFFFFF"/>
                </a:solidFill>
                <a:latin typeface="Merriweather"/>
                <a:ea typeface="Merriweather"/>
                <a:cs typeface="Merriweather"/>
                <a:sym typeface="Merriweather"/>
              </a:rPr>
              <a:t>Strategic Thinking</a:t>
            </a:r>
          </a:p>
        </p:txBody>
      </p:sp>
      <p:sp>
        <p:nvSpPr>
          <p:cNvPr id="11" name="TextBox 11"/>
          <p:cNvSpPr txBox="1"/>
          <p:nvPr/>
        </p:nvSpPr>
        <p:spPr>
          <a:xfrm>
            <a:off x="8265319" y="5343376"/>
            <a:ext cx="3825925" cy="2069306"/>
          </a:xfrm>
          <a:prstGeom prst="rect">
            <a:avLst/>
          </a:prstGeom>
        </p:spPr>
        <p:txBody>
          <a:bodyPr lIns="0" tIns="0" rIns="0" bIns="0" rtlCol="0" anchor="t">
            <a:spAutoFit/>
          </a:bodyPr>
          <a:lstStyle/>
          <a:p>
            <a:pPr algn="l">
              <a:lnSpc>
                <a:spcPts val="3875"/>
              </a:lnSpc>
            </a:pPr>
            <a:r>
              <a:rPr lang="en-US" sz="2375">
                <a:solidFill>
                  <a:srgbClr val="FFFFFF"/>
                </a:solidFill>
                <a:latin typeface="Merriweather"/>
                <a:ea typeface="Merriweather"/>
                <a:cs typeface="Merriweather"/>
                <a:sym typeface="Merriweather"/>
              </a:rPr>
              <a:t>The minimax algorithm demonstrates the power of AI in strategizing and making optimal moves.</a:t>
            </a:r>
          </a:p>
        </p:txBody>
      </p:sp>
      <p:grpSp>
        <p:nvGrpSpPr>
          <p:cNvPr id="12" name="Group 12"/>
          <p:cNvGrpSpPr/>
          <p:nvPr/>
        </p:nvGrpSpPr>
        <p:grpSpPr>
          <a:xfrm>
            <a:off x="12717810" y="4434631"/>
            <a:ext cx="4500116" cy="3808660"/>
            <a:chOff x="0" y="0"/>
            <a:chExt cx="6000155" cy="5078213"/>
          </a:xfrm>
        </p:grpSpPr>
        <p:sp>
          <p:nvSpPr>
            <p:cNvPr id="13" name="Freeform 13"/>
            <p:cNvSpPr/>
            <p:nvPr/>
          </p:nvSpPr>
          <p:spPr>
            <a:xfrm>
              <a:off x="12700" y="12700"/>
              <a:ext cx="5974842" cy="5052822"/>
            </a:xfrm>
            <a:custGeom>
              <a:avLst/>
              <a:gdLst/>
              <a:ahLst/>
              <a:cxnLst/>
              <a:rect l="l" t="t" r="r" b="b"/>
              <a:pathLst>
                <a:path w="5974842" h="5052822">
                  <a:moveTo>
                    <a:pt x="0" y="172847"/>
                  </a:moveTo>
                  <a:cubicBezTo>
                    <a:pt x="0" y="77343"/>
                    <a:pt x="77470" y="0"/>
                    <a:pt x="172974" y="0"/>
                  </a:cubicBezTo>
                  <a:lnTo>
                    <a:pt x="5801868" y="0"/>
                  </a:lnTo>
                  <a:cubicBezTo>
                    <a:pt x="5897372" y="0"/>
                    <a:pt x="5974842" y="77343"/>
                    <a:pt x="5974842" y="172847"/>
                  </a:cubicBezTo>
                  <a:lnTo>
                    <a:pt x="5974842" y="4879975"/>
                  </a:lnTo>
                  <a:cubicBezTo>
                    <a:pt x="5974842" y="4975352"/>
                    <a:pt x="5897372" y="5052822"/>
                    <a:pt x="5801868" y="5052822"/>
                  </a:cubicBezTo>
                  <a:lnTo>
                    <a:pt x="172974" y="5052822"/>
                  </a:lnTo>
                  <a:cubicBezTo>
                    <a:pt x="77470" y="5052822"/>
                    <a:pt x="0" y="4975479"/>
                    <a:pt x="0" y="4879975"/>
                  </a:cubicBezTo>
                  <a:close/>
                </a:path>
              </a:pathLst>
            </a:custGeom>
            <a:solidFill>
              <a:srgbClr val="013180"/>
            </a:solidFill>
          </p:spPr>
        </p:sp>
        <p:sp>
          <p:nvSpPr>
            <p:cNvPr id="14" name="Freeform 14"/>
            <p:cNvSpPr/>
            <p:nvPr/>
          </p:nvSpPr>
          <p:spPr>
            <a:xfrm>
              <a:off x="0" y="0"/>
              <a:ext cx="6000242" cy="5078222"/>
            </a:xfrm>
            <a:custGeom>
              <a:avLst/>
              <a:gdLst/>
              <a:ahLst/>
              <a:cxnLst/>
              <a:rect l="l" t="t" r="r" b="b"/>
              <a:pathLst>
                <a:path w="6000242" h="5078222">
                  <a:moveTo>
                    <a:pt x="0" y="185547"/>
                  </a:moveTo>
                  <a:cubicBezTo>
                    <a:pt x="0" y="83058"/>
                    <a:pt x="83185" y="0"/>
                    <a:pt x="185674" y="0"/>
                  </a:cubicBezTo>
                  <a:lnTo>
                    <a:pt x="5814568" y="0"/>
                  </a:lnTo>
                  <a:lnTo>
                    <a:pt x="5814568" y="12700"/>
                  </a:lnTo>
                  <a:lnTo>
                    <a:pt x="5814568" y="0"/>
                  </a:lnTo>
                  <a:cubicBezTo>
                    <a:pt x="5917057" y="0"/>
                    <a:pt x="6000242" y="83058"/>
                    <a:pt x="6000242" y="185547"/>
                  </a:cubicBezTo>
                  <a:lnTo>
                    <a:pt x="6000242" y="4892675"/>
                  </a:lnTo>
                  <a:lnTo>
                    <a:pt x="5987542" y="4892675"/>
                  </a:lnTo>
                  <a:lnTo>
                    <a:pt x="6000242" y="4892675"/>
                  </a:lnTo>
                  <a:cubicBezTo>
                    <a:pt x="6000242" y="4995164"/>
                    <a:pt x="5917057" y="5078222"/>
                    <a:pt x="5814568" y="5078222"/>
                  </a:cubicBezTo>
                  <a:lnTo>
                    <a:pt x="5814568" y="5065522"/>
                  </a:lnTo>
                  <a:lnTo>
                    <a:pt x="5814568" y="5078222"/>
                  </a:lnTo>
                  <a:lnTo>
                    <a:pt x="185674" y="5078222"/>
                  </a:lnTo>
                  <a:lnTo>
                    <a:pt x="185674" y="5065522"/>
                  </a:lnTo>
                  <a:lnTo>
                    <a:pt x="185674" y="5078222"/>
                  </a:lnTo>
                  <a:cubicBezTo>
                    <a:pt x="83185" y="5078222"/>
                    <a:pt x="0" y="4995164"/>
                    <a:pt x="0" y="4892675"/>
                  </a:cubicBezTo>
                  <a:lnTo>
                    <a:pt x="0" y="185547"/>
                  </a:lnTo>
                  <a:lnTo>
                    <a:pt x="12700" y="185547"/>
                  </a:lnTo>
                  <a:lnTo>
                    <a:pt x="0" y="185547"/>
                  </a:lnTo>
                  <a:moveTo>
                    <a:pt x="25400" y="185547"/>
                  </a:moveTo>
                  <a:lnTo>
                    <a:pt x="25400" y="4892675"/>
                  </a:lnTo>
                  <a:lnTo>
                    <a:pt x="12700" y="4892675"/>
                  </a:lnTo>
                  <a:lnTo>
                    <a:pt x="25400" y="4892675"/>
                  </a:lnTo>
                  <a:cubicBezTo>
                    <a:pt x="25400" y="4981067"/>
                    <a:pt x="97155" y="5052822"/>
                    <a:pt x="185674" y="5052822"/>
                  </a:cubicBezTo>
                  <a:lnTo>
                    <a:pt x="5814568" y="5052822"/>
                  </a:lnTo>
                  <a:cubicBezTo>
                    <a:pt x="5903087" y="5052822"/>
                    <a:pt x="5974842" y="4981194"/>
                    <a:pt x="5974842" y="4892675"/>
                  </a:cubicBezTo>
                  <a:lnTo>
                    <a:pt x="5974842" y="185547"/>
                  </a:lnTo>
                  <a:lnTo>
                    <a:pt x="5987542" y="185547"/>
                  </a:lnTo>
                  <a:lnTo>
                    <a:pt x="5974842" y="185547"/>
                  </a:lnTo>
                  <a:cubicBezTo>
                    <a:pt x="5974715" y="97028"/>
                    <a:pt x="5902960" y="25400"/>
                    <a:pt x="5814568" y="25400"/>
                  </a:cubicBezTo>
                  <a:lnTo>
                    <a:pt x="185674" y="25400"/>
                  </a:lnTo>
                  <a:lnTo>
                    <a:pt x="185674" y="12700"/>
                  </a:lnTo>
                  <a:lnTo>
                    <a:pt x="185674" y="25400"/>
                  </a:lnTo>
                  <a:cubicBezTo>
                    <a:pt x="97155" y="25400"/>
                    <a:pt x="25400" y="97028"/>
                    <a:pt x="25400" y="185547"/>
                  </a:cubicBezTo>
                  <a:close/>
                </a:path>
              </a:pathLst>
            </a:custGeom>
            <a:solidFill>
              <a:srgbClr val="1A4A99"/>
            </a:solidFill>
          </p:spPr>
        </p:sp>
      </p:grpSp>
      <p:sp>
        <p:nvSpPr>
          <p:cNvPr id="15" name="TextBox 15"/>
          <p:cNvSpPr txBox="1"/>
          <p:nvPr/>
        </p:nvSpPr>
        <p:spPr>
          <a:xfrm>
            <a:off x="13054905" y="4762202"/>
            <a:ext cx="3825925" cy="491430"/>
          </a:xfrm>
          <a:prstGeom prst="rect">
            <a:avLst/>
          </a:prstGeom>
        </p:spPr>
        <p:txBody>
          <a:bodyPr lIns="0" tIns="0" rIns="0" bIns="0" rtlCol="0" anchor="t">
            <a:spAutoFit/>
          </a:bodyPr>
          <a:lstStyle/>
          <a:p>
            <a:pPr algn="l">
              <a:lnSpc>
                <a:spcPts val="3749"/>
              </a:lnSpc>
            </a:pPr>
            <a:r>
              <a:rPr lang="en-US" sz="3000">
                <a:solidFill>
                  <a:srgbClr val="FFFFFF"/>
                </a:solidFill>
                <a:latin typeface="Merriweather"/>
                <a:ea typeface="Merriweather"/>
                <a:cs typeface="Merriweather"/>
                <a:sym typeface="Merriweather"/>
              </a:rPr>
              <a:t>Game Mastery</a:t>
            </a:r>
          </a:p>
        </p:txBody>
      </p:sp>
      <p:sp>
        <p:nvSpPr>
          <p:cNvPr id="16" name="TextBox 16"/>
          <p:cNvSpPr txBox="1"/>
          <p:nvPr/>
        </p:nvSpPr>
        <p:spPr>
          <a:xfrm>
            <a:off x="13054905" y="5343376"/>
            <a:ext cx="3825925" cy="2562820"/>
          </a:xfrm>
          <a:prstGeom prst="rect">
            <a:avLst/>
          </a:prstGeom>
        </p:spPr>
        <p:txBody>
          <a:bodyPr lIns="0" tIns="0" rIns="0" bIns="0" rtlCol="0" anchor="t">
            <a:spAutoFit/>
          </a:bodyPr>
          <a:lstStyle/>
          <a:p>
            <a:pPr algn="l">
              <a:lnSpc>
                <a:spcPts val="3875"/>
              </a:lnSpc>
            </a:pPr>
            <a:r>
              <a:rPr lang="en-US" sz="2375">
                <a:solidFill>
                  <a:srgbClr val="FFFFFF"/>
                </a:solidFill>
                <a:latin typeface="Merriweather"/>
                <a:ea typeface="Merriweather"/>
                <a:cs typeface="Merriweather"/>
                <a:sym typeface="Merriweather"/>
              </a:rPr>
              <a:t>By predicting outcomes, the AI can play a near-perfect game, showcasing its ability to outmaneuver opponents.</a:t>
            </a:r>
          </a:p>
        </p:txBody>
      </p:sp>
      <p:sp>
        <p:nvSpPr>
          <p:cNvPr id="17" name="Freeform 8">
            <a:extLst>
              <a:ext uri="{FF2B5EF4-FFF2-40B4-BE49-F238E27FC236}">
                <a16:creationId xmlns:a16="http://schemas.microsoft.com/office/drawing/2014/main" id="{0C690A45-76B7-083D-BDB2-63F831D10F5A}"/>
              </a:ext>
            </a:extLst>
          </p:cNvPr>
          <p:cNvSpPr/>
          <p:nvPr/>
        </p:nvSpPr>
        <p:spPr>
          <a:xfrm>
            <a:off x="228600" y="266700"/>
            <a:ext cx="1415386" cy="1481936"/>
          </a:xfrm>
          <a:custGeom>
            <a:avLst/>
            <a:gdLst/>
            <a:ahLst/>
            <a:cxnLst/>
            <a:rect l="l" t="t" r="r" b="b"/>
            <a:pathLst>
              <a:path w="1415386" h="1481936">
                <a:moveTo>
                  <a:pt x="0" y="0"/>
                </a:moveTo>
                <a:lnTo>
                  <a:pt x="1415386" y="0"/>
                </a:lnTo>
                <a:lnTo>
                  <a:pt x="1415386" y="1481936"/>
                </a:lnTo>
                <a:lnTo>
                  <a:pt x="0" y="1481936"/>
                </a:lnTo>
                <a:lnTo>
                  <a:pt x="0" y="0"/>
                </a:lnTo>
                <a:close/>
              </a:path>
            </a:pathLst>
          </a:custGeom>
          <a:blipFill>
            <a:blip r:embed="rId4"/>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TotalTime>
  <Words>461</Words>
  <Application>Microsoft Office PowerPoint</Application>
  <PresentationFormat>Custom</PresentationFormat>
  <Paragraphs>51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Merriweather</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Priyansh Bhavsar</cp:lastModifiedBy>
  <cp:revision>4</cp:revision>
  <dcterms:created xsi:type="dcterms:W3CDTF">2006-08-16T00:00:00Z</dcterms:created>
  <dcterms:modified xsi:type="dcterms:W3CDTF">2024-10-06T07:43:43Z</dcterms:modified>
  <dc:identifier>DAGSuYzGu50</dc:identifier>
</cp:coreProperties>
</file>

<file path=docProps/thumbnail.jpeg>
</file>